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73" r:id="rId2"/>
    <p:sldId id="287" r:id="rId3"/>
    <p:sldId id="256" r:id="rId4"/>
    <p:sldId id="282" r:id="rId5"/>
    <p:sldId id="257" r:id="rId6"/>
    <p:sldId id="283" r:id="rId7"/>
    <p:sldId id="272" r:id="rId8"/>
    <p:sldId id="284" r:id="rId9"/>
    <p:sldId id="285" r:id="rId10"/>
    <p:sldId id="286" r:id="rId11"/>
    <p:sldId id="281" r:id="rId12"/>
    <p:sldId id="259" r:id="rId13"/>
    <p:sldId id="271" r:id="rId14"/>
    <p:sldId id="261" r:id="rId15"/>
    <p:sldId id="289" r:id="rId16"/>
    <p:sldId id="262" r:id="rId17"/>
    <p:sldId id="288" r:id="rId18"/>
    <p:sldId id="264" r:id="rId19"/>
    <p:sldId id="274" r:id="rId20"/>
    <p:sldId id="280" r:id="rId2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485" autoAdjust="0"/>
    <p:restoredTop sz="94610"/>
  </p:normalViewPr>
  <p:slideViewPr>
    <p:cSldViewPr snapToGrid="0" snapToObjects="1">
      <p:cViewPr varScale="1">
        <p:scale>
          <a:sx n="54" d="100"/>
          <a:sy n="54" d="100"/>
        </p:scale>
        <p:origin x="78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image1.png>
</file>

<file path=ppt/media/image10.png>
</file>

<file path=ppt/media/image11.jpg>
</file>

<file path=ppt/media/image12.png>
</file>

<file path=ppt/media/image13.png>
</file>

<file path=ppt/media/image14.png>
</file>

<file path=ppt/media/image15.jp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11389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28893878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4628323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7905619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27701637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28546160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27125784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7041957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7773367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35996638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418091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21077076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322040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462455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651726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colorTemperature colorTemp="5300"/>
                    </a14:imgEffect>
                    <a14:imgEffect>
                      <a14:saturation sat="400000"/>
                    </a14:imgEffect>
                    <a14:imgEffect>
                      <a14:brightnessContrast bright="-50000"/>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6.jpg"/><Relationship Id="rId4" Type="http://schemas.openxmlformats.org/officeDocument/2006/relationships/image" Target="../media/image15.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7.png"/><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hyperlink" Target="https://www.semanticscholar.org/paper/Range-Detection-based-on-Ultrasonic-Principle-Thomas-JithinK/7598c800d6ab21e8ad8dcefbf0d39b4b20e40777#related-papers" TargetMode="External"/><Relationship Id="rId5" Type="http://schemas.openxmlformats.org/officeDocument/2006/relationships/hyperlink" Target="https://mytectutor.com/simple-ultrasonic-radar-system-using-arduino/" TargetMode="External"/><Relationship Id="rId4" Type="http://schemas.openxmlformats.org/officeDocument/2006/relationships/hyperlink" Target="https://3ciencias.com/wp-content/uploads/2019/01/Art_14-1.pd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1.jpg"/><Relationship Id="rId5" Type="http://schemas.openxmlformats.org/officeDocument/2006/relationships/image" Target="../media/image2.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2EFFF4C4-8E7D-2F01-B6F4-875F70643F65}"/>
              </a:ext>
            </a:extLst>
          </p:cNvPr>
          <p:cNvPicPr>
            <a:picLocks noGrp="1" noRot="1" noChangeAspect="1" noMove="1" noResize="1" noEditPoints="1" noAdjustHandles="1" noChangeArrowheads="1" noChangeShapeType="1" noCrop="1"/>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833199" y="2912388"/>
            <a:ext cx="5131713" cy="694373"/>
          </a:xfrm>
          <a:prstGeom prst="rect">
            <a:avLst/>
          </a:prstGeom>
          <a:noFill/>
          <a:ln/>
        </p:spPr>
        <p:txBody>
          <a:bodyPr wrap="none" rtlCol="0" anchor="t"/>
          <a:lstStyle/>
          <a:p>
            <a:pPr>
              <a:lnSpc>
                <a:spcPts val="5468"/>
              </a:lnSpc>
            </a:pPr>
            <a:endParaRPr lang="en-US" sz="4374" dirty="0">
              <a:latin typeface="Times New Roman" panose="02020603050405020304" pitchFamily="18" charset="0"/>
              <a:cs typeface="Times New Roman" panose="02020603050405020304" pitchFamily="18" charset="0"/>
            </a:endParaRPr>
          </a:p>
        </p:txBody>
      </p:sp>
      <p:sp>
        <p:nvSpPr>
          <p:cNvPr id="6" name="Text 3"/>
          <p:cNvSpPr/>
          <p:nvPr/>
        </p:nvSpPr>
        <p:spPr>
          <a:xfrm>
            <a:off x="1188601" y="3940016"/>
            <a:ext cx="7122200" cy="399812"/>
          </a:xfrm>
          <a:prstGeom prst="rect">
            <a:avLst/>
          </a:prstGeom>
          <a:noFill/>
          <a:ln/>
        </p:spPr>
        <p:txBody>
          <a:bodyPr wrap="none" rtlCol="0" anchor="t"/>
          <a:lstStyle/>
          <a:p>
            <a:pPr marL="342900" indent="-342900">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1188601" y="4428649"/>
            <a:ext cx="7122200" cy="399812"/>
          </a:xfrm>
          <a:prstGeom prst="rect">
            <a:avLst/>
          </a:prstGeom>
          <a:noFill/>
          <a:ln/>
        </p:spPr>
        <p:txBody>
          <a:bodyPr wrap="none" rtlCol="0" anchor="t"/>
          <a:lstStyle/>
          <a:p>
            <a:pPr marL="342900" indent="-342900">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8" name="Text 5"/>
          <p:cNvSpPr/>
          <p:nvPr/>
        </p:nvSpPr>
        <p:spPr>
          <a:xfrm>
            <a:off x="1188601" y="4917281"/>
            <a:ext cx="7122200" cy="399812"/>
          </a:xfrm>
          <a:prstGeom prst="rect">
            <a:avLst/>
          </a:prstGeom>
          <a:noFill/>
          <a:ln/>
        </p:spPr>
        <p:txBody>
          <a:bodyPr wrap="none" rtlCol="0" anchor="t"/>
          <a:lstStyle/>
          <a:p>
            <a:pPr marL="342900" indent="-342900">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1966F3C6-7CEC-FDC5-D0C0-548AED9B8F72}"/>
              </a:ext>
            </a:extLst>
          </p:cNvPr>
          <p:cNvSpPr txBox="1"/>
          <p:nvPr/>
        </p:nvSpPr>
        <p:spPr>
          <a:xfrm>
            <a:off x="-1" y="-17012"/>
            <a:ext cx="14630399" cy="4406334"/>
          </a:xfrm>
          <a:prstGeom prst="rect">
            <a:avLst/>
          </a:prstGeom>
          <a:noFill/>
        </p:spPr>
        <p:txBody>
          <a:bodyPr wrap="square" rtlCol="0">
            <a:spAutoFit/>
          </a:bodyPr>
          <a:lstStyle/>
          <a:p>
            <a:pPr algn="ctr">
              <a:spcBef>
                <a:spcPts val="125"/>
              </a:spcBef>
            </a:pPr>
            <a:r>
              <a:rPr lang="en-US" sz="3200" b="1" dirty="0">
                <a:solidFill>
                  <a:srgbClr val="FFFFFF"/>
                </a:solidFill>
                <a:latin typeface="Times New Roman"/>
                <a:cs typeface="Times New Roman"/>
              </a:rPr>
              <a:t>RAJIV</a:t>
            </a:r>
            <a:r>
              <a:rPr lang="en-US" sz="3200" b="1" spc="114" dirty="0">
                <a:solidFill>
                  <a:srgbClr val="FFFFFF"/>
                </a:solidFill>
                <a:latin typeface="Times New Roman"/>
                <a:cs typeface="Times New Roman"/>
              </a:rPr>
              <a:t> </a:t>
            </a:r>
            <a:r>
              <a:rPr lang="en-US" sz="3200" b="1" dirty="0">
                <a:solidFill>
                  <a:srgbClr val="FFFFFF"/>
                </a:solidFill>
                <a:latin typeface="Times New Roman"/>
                <a:cs typeface="Times New Roman"/>
              </a:rPr>
              <a:t>GANDHI</a:t>
            </a:r>
            <a:r>
              <a:rPr lang="en-US" sz="3200" b="1" spc="65" dirty="0">
                <a:solidFill>
                  <a:srgbClr val="FFFFFF"/>
                </a:solidFill>
                <a:latin typeface="Times New Roman"/>
                <a:cs typeface="Times New Roman"/>
              </a:rPr>
              <a:t> </a:t>
            </a:r>
            <a:r>
              <a:rPr lang="en-US" sz="3200" b="1" dirty="0">
                <a:solidFill>
                  <a:srgbClr val="FFFFFF"/>
                </a:solidFill>
                <a:latin typeface="Times New Roman"/>
                <a:cs typeface="Times New Roman"/>
              </a:rPr>
              <a:t>UNIVERSITY</a:t>
            </a:r>
            <a:r>
              <a:rPr lang="en-US" sz="3200" b="1" spc="125" dirty="0">
                <a:solidFill>
                  <a:srgbClr val="FFFFFF"/>
                </a:solidFill>
                <a:latin typeface="Times New Roman"/>
                <a:cs typeface="Times New Roman"/>
              </a:rPr>
              <a:t> </a:t>
            </a:r>
            <a:r>
              <a:rPr lang="en-US" sz="3200" b="1" dirty="0">
                <a:solidFill>
                  <a:srgbClr val="FFFFFF"/>
                </a:solidFill>
                <a:latin typeface="Times New Roman"/>
                <a:cs typeface="Times New Roman"/>
              </a:rPr>
              <a:t>OF</a:t>
            </a:r>
            <a:r>
              <a:rPr lang="en-US" sz="3200" b="1" spc="-25" dirty="0">
                <a:solidFill>
                  <a:srgbClr val="FFFFFF"/>
                </a:solidFill>
                <a:latin typeface="Times New Roman"/>
                <a:cs typeface="Times New Roman"/>
              </a:rPr>
              <a:t> </a:t>
            </a:r>
            <a:r>
              <a:rPr lang="en-US" sz="3200" b="1" dirty="0">
                <a:solidFill>
                  <a:srgbClr val="FFFFFF"/>
                </a:solidFill>
                <a:latin typeface="Times New Roman"/>
                <a:cs typeface="Times New Roman"/>
              </a:rPr>
              <a:t>KNOWLEDGE</a:t>
            </a:r>
            <a:r>
              <a:rPr lang="en-US" sz="3200" b="1" spc="-60" dirty="0">
                <a:solidFill>
                  <a:srgbClr val="FFFFFF"/>
                </a:solidFill>
                <a:latin typeface="Times New Roman"/>
                <a:cs typeface="Times New Roman"/>
              </a:rPr>
              <a:t> </a:t>
            </a:r>
            <a:r>
              <a:rPr lang="en-US" sz="3200" b="1" dirty="0">
                <a:solidFill>
                  <a:srgbClr val="FFFFFF"/>
                </a:solidFill>
                <a:latin typeface="Times New Roman"/>
                <a:cs typeface="Times New Roman"/>
              </a:rPr>
              <a:t>AND</a:t>
            </a:r>
            <a:r>
              <a:rPr lang="en-US" sz="3200" b="1" spc="45" dirty="0">
                <a:solidFill>
                  <a:srgbClr val="FFFFFF"/>
                </a:solidFill>
                <a:latin typeface="Times New Roman"/>
                <a:cs typeface="Times New Roman"/>
              </a:rPr>
              <a:t> </a:t>
            </a:r>
            <a:r>
              <a:rPr lang="en-US" sz="3200" b="1" spc="-10" dirty="0">
                <a:solidFill>
                  <a:srgbClr val="FFFFFF"/>
                </a:solidFill>
                <a:latin typeface="Times New Roman"/>
                <a:cs typeface="Times New Roman"/>
              </a:rPr>
              <a:t>TECHNOLOGIES</a:t>
            </a:r>
            <a:endParaRPr lang="en-US" sz="3200" dirty="0">
              <a:latin typeface="Times New Roman"/>
              <a:cs typeface="Times New Roman"/>
            </a:endParaRPr>
          </a:p>
          <a:p>
            <a:pPr marR="135890" algn="ctr">
              <a:spcBef>
                <a:spcPts val="80"/>
              </a:spcBef>
            </a:pPr>
            <a:r>
              <a:rPr lang="en-US" sz="3200" b="1" spc="-10" dirty="0">
                <a:solidFill>
                  <a:srgbClr val="FFFFFF"/>
                </a:solidFill>
                <a:latin typeface="Times New Roman"/>
                <a:cs typeface="Times New Roman"/>
              </a:rPr>
              <a:t>SRIKAKULAM</a:t>
            </a:r>
            <a:endParaRPr lang="en-US" sz="3200" dirty="0">
              <a:latin typeface="Times New Roman"/>
              <a:cs typeface="Times New Roman"/>
            </a:endParaRPr>
          </a:p>
          <a:p>
            <a:pPr marR="360045" algn="ctr">
              <a:spcBef>
                <a:spcPts val="2705"/>
              </a:spcBef>
            </a:pPr>
            <a:r>
              <a:rPr lang="en-US" sz="2800" spc="-10" dirty="0">
                <a:solidFill>
                  <a:schemeClr val="bg1"/>
                </a:solidFill>
                <a:latin typeface="Times New Roman"/>
                <a:cs typeface="Times New Roman"/>
              </a:rPr>
              <a:t>DEPARTMENT</a:t>
            </a:r>
            <a:r>
              <a:rPr lang="en-US" sz="2800" spc="20" dirty="0">
                <a:solidFill>
                  <a:schemeClr val="bg1"/>
                </a:solidFill>
                <a:latin typeface="Times New Roman"/>
                <a:cs typeface="Times New Roman"/>
              </a:rPr>
              <a:t> </a:t>
            </a:r>
            <a:r>
              <a:rPr lang="en-US" sz="2800" dirty="0">
                <a:solidFill>
                  <a:schemeClr val="bg1"/>
                </a:solidFill>
                <a:latin typeface="Times New Roman"/>
                <a:cs typeface="Times New Roman"/>
              </a:rPr>
              <a:t>OF</a:t>
            </a:r>
            <a:r>
              <a:rPr lang="en-US" sz="2800" spc="20" dirty="0">
                <a:solidFill>
                  <a:schemeClr val="bg1"/>
                </a:solidFill>
                <a:latin typeface="Times New Roman"/>
                <a:cs typeface="Times New Roman"/>
              </a:rPr>
              <a:t> </a:t>
            </a:r>
            <a:r>
              <a:rPr lang="en-US" sz="2800" dirty="0">
                <a:solidFill>
                  <a:schemeClr val="bg1"/>
                </a:solidFill>
                <a:latin typeface="Times New Roman"/>
                <a:cs typeface="Times New Roman"/>
              </a:rPr>
              <a:t>ELECTRONICS</a:t>
            </a:r>
            <a:r>
              <a:rPr lang="en-US" sz="2800" spc="25" dirty="0">
                <a:solidFill>
                  <a:schemeClr val="bg1"/>
                </a:solidFill>
                <a:latin typeface="Times New Roman"/>
                <a:cs typeface="Times New Roman"/>
              </a:rPr>
              <a:t> </a:t>
            </a:r>
            <a:r>
              <a:rPr lang="en-US" sz="2800" dirty="0">
                <a:solidFill>
                  <a:schemeClr val="bg1"/>
                </a:solidFill>
                <a:latin typeface="Times New Roman"/>
                <a:cs typeface="Times New Roman"/>
              </a:rPr>
              <a:t>AND</a:t>
            </a:r>
            <a:r>
              <a:rPr lang="en-US" sz="2800" spc="155" dirty="0">
                <a:solidFill>
                  <a:schemeClr val="bg1"/>
                </a:solidFill>
                <a:latin typeface="Times New Roman"/>
                <a:cs typeface="Times New Roman"/>
              </a:rPr>
              <a:t> </a:t>
            </a:r>
            <a:r>
              <a:rPr lang="en-US" sz="2800" spc="-10" dirty="0">
                <a:solidFill>
                  <a:schemeClr val="bg1"/>
                </a:solidFill>
                <a:latin typeface="Times New Roman"/>
                <a:cs typeface="Times New Roman"/>
              </a:rPr>
              <a:t>COMMUNICATION</a:t>
            </a:r>
            <a:endParaRPr lang="en-US" sz="2800" dirty="0">
              <a:solidFill>
                <a:schemeClr val="bg1"/>
              </a:solidFill>
              <a:latin typeface="Times New Roman"/>
              <a:cs typeface="Times New Roman"/>
            </a:endParaRPr>
          </a:p>
          <a:p>
            <a:pPr marR="726440" algn="ctr">
              <a:spcBef>
                <a:spcPts val="80"/>
              </a:spcBef>
            </a:pPr>
            <a:r>
              <a:rPr lang="en-US" sz="2800" spc="-10" dirty="0">
                <a:solidFill>
                  <a:schemeClr val="bg1"/>
                </a:solidFill>
                <a:latin typeface="Times New Roman"/>
                <a:cs typeface="Times New Roman"/>
              </a:rPr>
              <a:t>ENGINEERING</a:t>
            </a:r>
          </a:p>
          <a:p>
            <a:pPr marR="726440" algn="ctr">
              <a:spcBef>
                <a:spcPts val="80"/>
              </a:spcBef>
            </a:pPr>
            <a:endParaRPr lang="en-US" sz="2800" spc="-10" dirty="0">
              <a:solidFill>
                <a:schemeClr val="bg1"/>
              </a:solidFill>
              <a:latin typeface="Times New Roman"/>
              <a:cs typeface="Times New Roman"/>
            </a:endParaRPr>
          </a:p>
          <a:p>
            <a:pPr marR="726440" algn="ctr">
              <a:spcBef>
                <a:spcPts val="80"/>
              </a:spcBef>
            </a:pPr>
            <a:r>
              <a:rPr lang="en-US" sz="2400" dirty="0">
                <a:solidFill>
                  <a:schemeClr val="bg1"/>
                </a:solidFill>
                <a:latin typeface="Times New Roman"/>
                <a:cs typeface="Times New Roman"/>
              </a:rPr>
              <a:t>MINI</a:t>
            </a:r>
            <a:r>
              <a:rPr lang="en-US" sz="2400" spc="-20" dirty="0">
                <a:solidFill>
                  <a:schemeClr val="bg1"/>
                </a:solidFill>
                <a:latin typeface="Times New Roman"/>
                <a:cs typeface="Times New Roman"/>
              </a:rPr>
              <a:t> </a:t>
            </a:r>
            <a:r>
              <a:rPr lang="en-US" sz="2400" dirty="0">
                <a:solidFill>
                  <a:schemeClr val="bg1"/>
                </a:solidFill>
                <a:latin typeface="Times New Roman"/>
                <a:cs typeface="Times New Roman"/>
              </a:rPr>
              <a:t>PROJECT</a:t>
            </a:r>
            <a:r>
              <a:rPr lang="en-US" sz="2400" spc="-60" dirty="0">
                <a:solidFill>
                  <a:schemeClr val="bg1"/>
                </a:solidFill>
                <a:latin typeface="Times New Roman"/>
                <a:cs typeface="Times New Roman"/>
              </a:rPr>
              <a:t> </a:t>
            </a:r>
            <a:r>
              <a:rPr lang="en-US" sz="2400" dirty="0">
                <a:solidFill>
                  <a:schemeClr val="bg1"/>
                </a:solidFill>
                <a:latin typeface="Times New Roman"/>
                <a:cs typeface="Times New Roman"/>
              </a:rPr>
              <a:t>-</a:t>
            </a:r>
            <a:r>
              <a:rPr lang="en-US" sz="2400" spc="-90" dirty="0">
                <a:solidFill>
                  <a:schemeClr val="bg1"/>
                </a:solidFill>
                <a:latin typeface="Times New Roman"/>
                <a:cs typeface="Times New Roman"/>
              </a:rPr>
              <a:t> </a:t>
            </a:r>
            <a:r>
              <a:rPr lang="en-US" sz="2400" spc="-50" dirty="0">
                <a:solidFill>
                  <a:schemeClr val="bg1"/>
                </a:solidFill>
                <a:latin typeface="Times New Roman"/>
                <a:cs typeface="Times New Roman"/>
              </a:rPr>
              <a:t>1</a:t>
            </a:r>
            <a:r>
              <a:rPr lang="en-US" sz="2400" dirty="0">
                <a:solidFill>
                  <a:schemeClr val="bg1"/>
                </a:solidFill>
                <a:latin typeface="Times New Roman"/>
                <a:cs typeface="Times New Roman"/>
              </a:rPr>
              <a:t>	</a:t>
            </a:r>
            <a:r>
              <a:rPr lang="en-US" sz="2400" spc="-105" dirty="0">
                <a:solidFill>
                  <a:schemeClr val="bg1"/>
                </a:solidFill>
                <a:latin typeface="Times New Roman"/>
                <a:cs typeface="Times New Roman"/>
              </a:rPr>
              <a:t>BATCH-</a:t>
            </a:r>
            <a:r>
              <a:rPr lang="en-US" sz="2400" spc="-25" dirty="0">
                <a:solidFill>
                  <a:schemeClr val="bg1"/>
                </a:solidFill>
                <a:latin typeface="Times New Roman"/>
                <a:cs typeface="Times New Roman"/>
              </a:rPr>
              <a:t>25</a:t>
            </a:r>
          </a:p>
          <a:p>
            <a:pPr marR="726440" algn="ctr">
              <a:spcBef>
                <a:spcPts val="80"/>
              </a:spcBef>
            </a:pPr>
            <a:endParaRPr lang="en-US" sz="2400" spc="-25" dirty="0">
              <a:solidFill>
                <a:schemeClr val="bg1"/>
              </a:solidFill>
              <a:latin typeface="Times New Roman"/>
              <a:cs typeface="Times New Roman"/>
            </a:endParaRPr>
          </a:p>
          <a:p>
            <a:pPr marR="726440" algn="ctr">
              <a:spcBef>
                <a:spcPts val="80"/>
              </a:spcBef>
            </a:pPr>
            <a:r>
              <a:rPr lang="en-US" sz="3200" b="1" kern="0" spc="-157" dirty="0">
                <a:solidFill>
                  <a:schemeClr val="bg1"/>
                </a:solidFill>
                <a:latin typeface="Times New Roman" panose="02020603050405020304" pitchFamily="18" charset="0"/>
                <a:ea typeface="Inter" pitchFamily="34" charset="-122"/>
                <a:cs typeface="Times New Roman" panose="02020603050405020304" pitchFamily="18" charset="0"/>
              </a:rPr>
              <a:t>RADAR DETECTION SYSTEM</a:t>
            </a:r>
            <a:r>
              <a:rPr lang="en-US" sz="3200" b="1" spc="-190" dirty="0">
                <a:solidFill>
                  <a:schemeClr val="bg1"/>
                </a:solidFill>
                <a:latin typeface="Times New Roman"/>
                <a:cs typeface="Times New Roman"/>
              </a:rPr>
              <a:t> </a:t>
            </a:r>
            <a:r>
              <a:rPr lang="en-US" sz="3200" b="1" dirty="0">
                <a:solidFill>
                  <a:schemeClr val="bg1"/>
                </a:solidFill>
                <a:latin typeface="Times New Roman"/>
                <a:cs typeface="Times New Roman"/>
              </a:rPr>
              <a:t>USING</a:t>
            </a:r>
            <a:r>
              <a:rPr lang="en-US" sz="3200" b="1" spc="-220" dirty="0">
                <a:solidFill>
                  <a:schemeClr val="bg1"/>
                </a:solidFill>
                <a:latin typeface="Times New Roman"/>
                <a:cs typeface="Times New Roman"/>
              </a:rPr>
              <a:t> </a:t>
            </a:r>
            <a:r>
              <a:rPr lang="en-US" sz="3200" b="1" spc="-10" dirty="0">
                <a:solidFill>
                  <a:schemeClr val="bg1"/>
                </a:solidFill>
                <a:latin typeface="Times New Roman"/>
                <a:cs typeface="Times New Roman"/>
              </a:rPr>
              <a:t>ARDUINO</a:t>
            </a:r>
            <a:endParaRPr lang="en-US" sz="3200" dirty="0">
              <a:solidFill>
                <a:schemeClr val="bg1"/>
              </a:solidFill>
              <a:latin typeface="Times New Roman"/>
              <a:cs typeface="Times New Roman"/>
            </a:endParaRPr>
          </a:p>
          <a:p>
            <a:pPr marR="726440" algn="ctr">
              <a:spcBef>
                <a:spcPts val="80"/>
              </a:spcBef>
            </a:pPr>
            <a:endParaRPr lang="en-US" sz="2400" dirty="0">
              <a:latin typeface="Times New Roman"/>
              <a:cs typeface="Times New Roman"/>
            </a:endParaRPr>
          </a:p>
        </p:txBody>
      </p:sp>
      <p:sp>
        <p:nvSpPr>
          <p:cNvPr id="11" name="TextBox 10">
            <a:extLst>
              <a:ext uri="{FF2B5EF4-FFF2-40B4-BE49-F238E27FC236}">
                <a16:creationId xmlns:a16="http://schemas.microsoft.com/office/drawing/2014/main" id="{A67C1632-4ED2-46C1-840E-FF6A8D1EC854}"/>
              </a:ext>
            </a:extLst>
          </p:cNvPr>
          <p:cNvSpPr txBox="1"/>
          <p:nvPr/>
        </p:nvSpPr>
        <p:spPr>
          <a:xfrm>
            <a:off x="643467" y="4588933"/>
            <a:ext cx="4470400" cy="1207190"/>
          </a:xfrm>
          <a:prstGeom prst="rect">
            <a:avLst/>
          </a:prstGeom>
          <a:noFill/>
        </p:spPr>
        <p:txBody>
          <a:bodyPr wrap="square" rtlCol="0">
            <a:spAutoFit/>
          </a:bodyPr>
          <a:lstStyle/>
          <a:p>
            <a:pPr marL="12700">
              <a:lnSpc>
                <a:spcPts val="2870"/>
              </a:lnSpc>
              <a:spcBef>
                <a:spcPts val="100"/>
              </a:spcBef>
            </a:pPr>
            <a:r>
              <a:rPr lang="fr-FR" sz="2400" b="1" dirty="0">
                <a:solidFill>
                  <a:schemeClr val="bg1"/>
                </a:solidFill>
                <a:latin typeface="Times New Roman"/>
                <a:cs typeface="Times New Roman"/>
              </a:rPr>
              <a:t>Project</a:t>
            </a:r>
            <a:r>
              <a:rPr lang="fr-FR" sz="2400" b="1" spc="-90" dirty="0">
                <a:solidFill>
                  <a:schemeClr val="bg1"/>
                </a:solidFill>
                <a:latin typeface="Times New Roman"/>
                <a:cs typeface="Times New Roman"/>
              </a:rPr>
              <a:t> </a:t>
            </a:r>
            <a:r>
              <a:rPr lang="fr-FR" sz="2400" b="1" spc="-10" dirty="0">
                <a:solidFill>
                  <a:schemeClr val="bg1"/>
                </a:solidFill>
                <a:latin typeface="Times New Roman"/>
                <a:cs typeface="Times New Roman"/>
              </a:rPr>
              <a:t>Guide:</a:t>
            </a:r>
          </a:p>
          <a:p>
            <a:pPr marL="12700">
              <a:lnSpc>
                <a:spcPts val="2870"/>
              </a:lnSpc>
              <a:spcBef>
                <a:spcPts val="100"/>
              </a:spcBef>
            </a:pPr>
            <a:endParaRPr lang="fr-FR" sz="2400" b="1" spc="-10" dirty="0">
              <a:solidFill>
                <a:schemeClr val="bg1"/>
              </a:solidFill>
              <a:latin typeface="Times New Roman"/>
              <a:cs typeface="Times New Roman"/>
            </a:endParaRPr>
          </a:p>
          <a:p>
            <a:pPr marL="355600" indent="-342900">
              <a:lnSpc>
                <a:spcPts val="2870"/>
              </a:lnSpc>
              <a:buFont typeface="Wingdings" panose="05000000000000000000" pitchFamily="2" charset="2"/>
              <a:buChar char="Ø"/>
              <a:tabLst>
                <a:tab pos="3224530" algn="l"/>
              </a:tabLst>
            </a:pPr>
            <a:r>
              <a:rPr lang="en-IN" sz="2400"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Mrs. K Vasundhara </a:t>
            </a:r>
            <a:r>
              <a:rPr lang="en-IN" sz="2400" kern="100" baseline="-25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M. Tech</a:t>
            </a:r>
            <a:endParaRPr lang="en-IN" sz="24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7F044F98-A4CE-06DD-0963-4EC1F10CDCF5}"/>
              </a:ext>
            </a:extLst>
          </p:cNvPr>
          <p:cNvSpPr txBox="1"/>
          <p:nvPr/>
        </p:nvSpPr>
        <p:spPr>
          <a:xfrm>
            <a:off x="8141668" y="4339830"/>
            <a:ext cx="5300133" cy="867097"/>
          </a:xfrm>
          <a:prstGeom prst="rect">
            <a:avLst/>
          </a:prstGeom>
          <a:noFill/>
        </p:spPr>
        <p:txBody>
          <a:bodyPr wrap="square" numCol="1" rtlCol="0">
            <a:spAutoFit/>
          </a:bodyPr>
          <a:lstStyle/>
          <a:p>
            <a:pPr>
              <a:lnSpc>
                <a:spcPct val="107000"/>
              </a:lnSpc>
              <a:spcAft>
                <a:spcPts val="800"/>
              </a:spcAft>
            </a:pPr>
            <a:r>
              <a:rPr lang="en-IN" sz="2400" b="1"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Project Members</a:t>
            </a:r>
            <a:r>
              <a:rPr lang="en-IN" b="1"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a:t>
            </a:r>
            <a:endParaRPr lang="en-IN"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endParaRPr lang="en-IN" dirty="0">
              <a:solidFill>
                <a:schemeClr val="bg1"/>
              </a:solidFill>
            </a:endParaRPr>
          </a:p>
        </p:txBody>
      </p:sp>
      <p:graphicFrame>
        <p:nvGraphicFramePr>
          <p:cNvPr id="15" name="Table 14">
            <a:extLst>
              <a:ext uri="{FF2B5EF4-FFF2-40B4-BE49-F238E27FC236}">
                <a16:creationId xmlns:a16="http://schemas.microsoft.com/office/drawing/2014/main" id="{6FB13900-0678-C79C-FCF3-4382A188B8D2}"/>
              </a:ext>
            </a:extLst>
          </p:cNvPr>
          <p:cNvGraphicFramePr>
            <a:graphicFrameLocks noGrp="1"/>
          </p:cNvGraphicFramePr>
          <p:nvPr>
            <p:extLst>
              <p:ext uri="{D42A27DB-BD31-4B8C-83A1-F6EECF244321}">
                <p14:modId xmlns:p14="http://schemas.microsoft.com/office/powerpoint/2010/main" val="1400456978"/>
              </p:ext>
            </p:extLst>
          </p:nvPr>
        </p:nvGraphicFramePr>
        <p:xfrm>
          <a:off x="9234281" y="4828463"/>
          <a:ext cx="4877410" cy="2432139"/>
        </p:xfrm>
        <a:graphic>
          <a:graphicData uri="http://schemas.openxmlformats.org/drawingml/2006/table">
            <a:tbl>
              <a:tblPr firstRow="1" bandRow="1">
                <a:tableStyleId>{2D5ABB26-0587-4C30-8999-92F81FD0307C}</a:tableStyleId>
              </a:tblPr>
              <a:tblGrid>
                <a:gridCol w="3143986">
                  <a:extLst>
                    <a:ext uri="{9D8B030D-6E8A-4147-A177-3AD203B41FA5}">
                      <a16:colId xmlns:a16="http://schemas.microsoft.com/office/drawing/2014/main" val="1754236719"/>
                    </a:ext>
                  </a:extLst>
                </a:gridCol>
                <a:gridCol w="1733424">
                  <a:extLst>
                    <a:ext uri="{9D8B030D-6E8A-4147-A177-3AD203B41FA5}">
                      <a16:colId xmlns:a16="http://schemas.microsoft.com/office/drawing/2014/main" val="2497324653"/>
                    </a:ext>
                  </a:extLst>
                </a:gridCol>
              </a:tblGrid>
              <a:tr h="370840">
                <a:tc>
                  <a:txBody>
                    <a:bodyPr/>
                    <a:lstStyle/>
                    <a:p>
                      <a:pPr marL="0" lvl="0" indent="0">
                        <a:lnSpc>
                          <a:spcPct val="107000"/>
                        </a:lnSpc>
                        <a:buFont typeface="+mj-lt"/>
                        <a:buNone/>
                      </a:pPr>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 K. V. Sudheer</a:t>
                      </a:r>
                      <a:endParaRPr lang="en-IN"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(S191057)</a:t>
                      </a:r>
                      <a:endParaRPr lang="en-IN" sz="2000" dirty="0"/>
                    </a:p>
                  </a:txBody>
                  <a:tcPr/>
                </a:tc>
                <a:extLst>
                  <a:ext uri="{0D108BD9-81ED-4DB2-BD59-A6C34878D82A}">
                    <a16:rowId xmlns:a16="http://schemas.microsoft.com/office/drawing/2014/main" val="1814066620"/>
                  </a:ext>
                </a:extLst>
              </a:tr>
              <a:tr h="370840">
                <a:tc>
                  <a:txBody>
                    <a:bodyPr/>
                    <a:lstStyle/>
                    <a:p>
                      <a:pPr marL="0" lvl="0" indent="0">
                        <a:lnSpc>
                          <a:spcPct val="107000"/>
                        </a:lnSpc>
                        <a:buFont typeface="+mj-lt"/>
                        <a:buNone/>
                      </a:pPr>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 Vijaya </a:t>
                      </a:r>
                      <a:r>
                        <a:rPr lang="en-I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Kranthi</a:t>
                      </a:r>
                      <a:endParaRPr lang="en-IN"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(S190743)</a:t>
                      </a:r>
                      <a:endParaRPr lang="en-IN" sz="2000" dirty="0"/>
                    </a:p>
                  </a:txBody>
                  <a:tcPr/>
                </a:tc>
                <a:extLst>
                  <a:ext uri="{0D108BD9-81ED-4DB2-BD59-A6C34878D82A}">
                    <a16:rowId xmlns:a16="http://schemas.microsoft.com/office/drawing/2014/main" val="49558369"/>
                  </a:ext>
                </a:extLst>
              </a:tr>
              <a:tr h="370840">
                <a:tc>
                  <a:txBody>
                    <a:bodyPr/>
                    <a:lstStyle/>
                    <a:p>
                      <a:pPr marL="0" lvl="0" indent="0">
                        <a:lnSpc>
                          <a:spcPct val="107000"/>
                        </a:lnSpc>
                        <a:buFont typeface="+mj-lt"/>
                        <a:buNone/>
                      </a:pPr>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 Satya Madhava</a:t>
                      </a:r>
                      <a:endParaRPr lang="en-IN"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(S190572)</a:t>
                      </a:r>
                      <a:endParaRPr lang="en-IN" sz="2000" dirty="0"/>
                    </a:p>
                  </a:txBody>
                  <a:tcPr/>
                </a:tc>
                <a:extLst>
                  <a:ext uri="{0D108BD9-81ED-4DB2-BD59-A6C34878D82A}">
                    <a16:rowId xmlns:a16="http://schemas.microsoft.com/office/drawing/2014/main" val="157911997"/>
                  </a:ext>
                </a:extLst>
              </a:tr>
              <a:tr h="370840">
                <a:tc>
                  <a:txBody>
                    <a:bodyPr/>
                    <a:lstStyle/>
                    <a:p>
                      <a:pPr marL="0" lvl="0" indent="0">
                        <a:lnSpc>
                          <a:spcPct val="107000"/>
                        </a:lnSpc>
                        <a:buFont typeface="+mj-lt"/>
                        <a:buNone/>
                      </a:pPr>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 B. S. Rama Lakshmi</a:t>
                      </a:r>
                      <a:endParaRPr lang="en-IN"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(S190498)</a:t>
                      </a:r>
                      <a:endParaRPr lang="en-IN" sz="2000" dirty="0"/>
                    </a:p>
                  </a:txBody>
                  <a:tcPr/>
                </a:tc>
                <a:extLst>
                  <a:ext uri="{0D108BD9-81ED-4DB2-BD59-A6C34878D82A}">
                    <a16:rowId xmlns:a16="http://schemas.microsoft.com/office/drawing/2014/main" val="23923601"/>
                  </a:ext>
                </a:extLst>
              </a:tr>
              <a:tr h="430111">
                <a:tc>
                  <a:txBody>
                    <a:bodyPr/>
                    <a:lstStyle/>
                    <a:p>
                      <a:pPr marL="0" lvl="0" indent="0">
                        <a:lnSpc>
                          <a:spcPct val="107000"/>
                        </a:lnSpc>
                        <a:buFont typeface="+mj-lt"/>
                        <a:buNone/>
                      </a:pPr>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 Vijaya Babu</a:t>
                      </a:r>
                      <a:endParaRPr lang="en-IN"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(S180398)</a:t>
                      </a:r>
                      <a:endParaRPr lang="en-IN" sz="2000" dirty="0"/>
                    </a:p>
                  </a:txBody>
                  <a:tcPr/>
                </a:tc>
                <a:extLst>
                  <a:ext uri="{0D108BD9-81ED-4DB2-BD59-A6C34878D82A}">
                    <a16:rowId xmlns:a16="http://schemas.microsoft.com/office/drawing/2014/main" val="181545487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 </a:t>
                      </a:r>
                      <a:r>
                        <a:rPr lang="en-I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Veerendra</a:t>
                      </a:r>
                      <a:endParaRPr lang="en-IN"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r>
                        <a:rPr lang="en-I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(S190824)</a:t>
                      </a:r>
                      <a:endParaRPr lang="en-IN" sz="2000" dirty="0"/>
                    </a:p>
                  </a:txBody>
                  <a:tcPr/>
                </a:tc>
                <a:extLst>
                  <a:ext uri="{0D108BD9-81ED-4DB2-BD59-A6C34878D82A}">
                    <a16:rowId xmlns:a16="http://schemas.microsoft.com/office/drawing/2014/main" val="949785144"/>
                  </a:ext>
                </a:extLst>
              </a:tr>
            </a:tbl>
          </a:graphicData>
        </a:graphic>
      </p:graphicFrame>
    </p:spTree>
    <p:extLst>
      <p:ext uri="{BB962C8B-B14F-4D97-AF65-F5344CB8AC3E}">
        <p14:creationId xmlns:p14="http://schemas.microsoft.com/office/powerpoint/2010/main" val="31702946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375E6CC-A050-AC00-FD2F-AA349F999B30}"/>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610177" y="81923"/>
            <a:ext cx="7044766" cy="8065757"/>
          </a:xfrm>
          <a:prstGeom prst="rect">
            <a:avLst/>
          </a:prstGeom>
        </p:spPr>
      </p:pic>
      <p:sp>
        <p:nvSpPr>
          <p:cNvPr id="5" name="Text 2"/>
          <p:cNvSpPr/>
          <p:nvPr/>
        </p:nvSpPr>
        <p:spPr>
          <a:xfrm>
            <a:off x="601003" y="680323"/>
            <a:ext cx="5447467" cy="694373"/>
          </a:xfrm>
          <a:prstGeom prst="rect">
            <a:avLst/>
          </a:prstGeom>
          <a:noFill/>
          <a:ln/>
        </p:spPr>
        <p:txBody>
          <a:bodyPr wrap="none" rtlCol="0" anchor="t"/>
          <a:lstStyle/>
          <a:p>
            <a:pPr>
              <a:lnSpc>
                <a:spcPts val="5468"/>
              </a:lnSpc>
            </a:pP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6539537" y="3984427"/>
            <a:ext cx="7122200" cy="799624"/>
          </a:xfrm>
          <a:prstGeom prst="rect">
            <a:avLst/>
          </a:prstGeom>
          <a:noFill/>
          <a:ln/>
        </p:spPr>
        <p:txBody>
          <a:bodyPr wrap="squar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6539537" y="4872871"/>
            <a:ext cx="7122200" cy="399812"/>
          </a:xfrm>
          <a:prstGeom prst="rect">
            <a:avLst/>
          </a:prstGeom>
          <a:noFill/>
          <a:ln/>
        </p:spPr>
        <p:txBody>
          <a:bodyPr wrap="non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10" name="Rectangle: Rounded Corners 9">
            <a:extLst>
              <a:ext uri="{FF2B5EF4-FFF2-40B4-BE49-F238E27FC236}">
                <a16:creationId xmlns:a16="http://schemas.microsoft.com/office/drawing/2014/main" id="{DDF30ADF-CADB-E357-E77B-F8517DB41E57}"/>
              </a:ext>
            </a:extLst>
          </p:cNvPr>
          <p:cNvSpPr/>
          <p:nvPr/>
        </p:nvSpPr>
        <p:spPr>
          <a:xfrm>
            <a:off x="392843" y="3662751"/>
            <a:ext cx="2963334" cy="1987616"/>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1"/>
                </a:solidFill>
                <a:latin typeface="Times New Roman" panose="02020603050405020304" pitchFamily="18" charset="0"/>
                <a:cs typeface="Times New Roman" panose="02020603050405020304" pitchFamily="18" charset="0"/>
              </a:rPr>
              <a:t>Processing Software</a:t>
            </a:r>
            <a:endParaRPr lang="en-IN" sz="2000" dirty="0">
              <a:solidFill>
                <a:schemeClr val="accent1"/>
              </a:solidFill>
              <a:latin typeface="Times New Roman" panose="02020603050405020304" pitchFamily="18" charset="0"/>
              <a:cs typeface="Times New Roman" panose="02020603050405020304" pitchFamily="18" charset="0"/>
            </a:endParaRPr>
          </a:p>
        </p:txBody>
      </p:sp>
      <p:sp>
        <p:nvSpPr>
          <p:cNvPr id="11" name="Oval 10">
            <a:extLst>
              <a:ext uri="{FF2B5EF4-FFF2-40B4-BE49-F238E27FC236}">
                <a16:creationId xmlns:a16="http://schemas.microsoft.com/office/drawing/2014/main" id="{D735B1E2-44F0-2A57-D494-04E41F03073B}"/>
              </a:ext>
            </a:extLst>
          </p:cNvPr>
          <p:cNvSpPr/>
          <p:nvPr/>
        </p:nvSpPr>
        <p:spPr>
          <a:xfrm>
            <a:off x="7894815" y="6750976"/>
            <a:ext cx="2489200" cy="1357410"/>
          </a:xfrm>
          <a:prstGeom prst="ellipse">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1"/>
                </a:solidFill>
                <a:latin typeface="Times New Roman" panose="02020603050405020304" pitchFamily="18" charset="0"/>
                <a:cs typeface="Times New Roman" panose="02020603050405020304" pitchFamily="18" charset="0"/>
              </a:rPr>
              <a:t>Servo </a:t>
            </a:r>
            <a:r>
              <a:rPr lang="en-US" sz="2000"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motor</a:t>
            </a:r>
            <a:endParaRPr lang="en-IN" sz="2000" dirty="0">
              <a:solidFill>
                <a:schemeClr val="accent1"/>
              </a:solidFill>
              <a:latin typeface="Times New Roman" panose="02020603050405020304" pitchFamily="18" charset="0"/>
              <a:cs typeface="Times New Roman" panose="02020603050405020304" pitchFamily="18" charset="0"/>
            </a:endParaRPr>
          </a:p>
        </p:txBody>
      </p:sp>
      <p:sp>
        <p:nvSpPr>
          <p:cNvPr id="15" name="Rectangle: Rounded Corners 14">
            <a:extLst>
              <a:ext uri="{FF2B5EF4-FFF2-40B4-BE49-F238E27FC236}">
                <a16:creationId xmlns:a16="http://schemas.microsoft.com/office/drawing/2014/main" id="{F2F9B5EC-8E98-3C42-84D3-60CE47A9FDDF}"/>
              </a:ext>
            </a:extLst>
          </p:cNvPr>
          <p:cNvSpPr/>
          <p:nvPr/>
        </p:nvSpPr>
        <p:spPr>
          <a:xfrm>
            <a:off x="10058408" y="2718325"/>
            <a:ext cx="1998133" cy="3331828"/>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1"/>
                </a:solidFill>
                <a:latin typeface="Times New Roman" panose="02020603050405020304" pitchFamily="18" charset="0"/>
                <a:cs typeface="Times New Roman" panose="02020603050405020304" pitchFamily="18" charset="0"/>
              </a:rPr>
              <a:t>Ultrasonic</a:t>
            </a:r>
          </a:p>
          <a:p>
            <a:pPr algn="ctr"/>
            <a:r>
              <a:rPr lang="en-US" sz="2000" dirty="0">
                <a:solidFill>
                  <a:schemeClr val="accent1"/>
                </a:solidFill>
                <a:latin typeface="Times New Roman" panose="02020603050405020304" pitchFamily="18" charset="0"/>
                <a:cs typeface="Times New Roman" panose="02020603050405020304" pitchFamily="18" charset="0"/>
              </a:rPr>
              <a:t>Sensor</a:t>
            </a:r>
            <a:endParaRPr lang="en-IN" sz="2000" dirty="0">
              <a:solidFill>
                <a:schemeClr val="accent1"/>
              </a:solidFill>
              <a:latin typeface="Times New Roman" panose="02020603050405020304" pitchFamily="18" charset="0"/>
              <a:cs typeface="Times New Roman" panose="02020603050405020304" pitchFamily="18" charset="0"/>
            </a:endParaRPr>
          </a:p>
        </p:txBody>
      </p:sp>
      <p:sp>
        <p:nvSpPr>
          <p:cNvPr id="16" name="Rectangle: Rounded Corners 15">
            <a:extLst>
              <a:ext uri="{FF2B5EF4-FFF2-40B4-BE49-F238E27FC236}">
                <a16:creationId xmlns:a16="http://schemas.microsoft.com/office/drawing/2014/main" id="{E8486EEA-4D42-DE69-8447-92EE10C8A462}"/>
              </a:ext>
            </a:extLst>
          </p:cNvPr>
          <p:cNvSpPr/>
          <p:nvPr/>
        </p:nvSpPr>
        <p:spPr>
          <a:xfrm>
            <a:off x="10312407" y="3055147"/>
            <a:ext cx="1490134" cy="799624"/>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1"/>
                </a:solidFill>
                <a:latin typeface="Times New Roman" panose="02020603050405020304" pitchFamily="18" charset="0"/>
                <a:cs typeface="Times New Roman" panose="02020603050405020304" pitchFamily="18" charset="0"/>
              </a:rPr>
              <a:t>Trig</a:t>
            </a:r>
            <a:endParaRPr lang="en-IN" sz="2000" dirty="0">
              <a:solidFill>
                <a:schemeClr val="accent1"/>
              </a:solidFill>
              <a:latin typeface="Times New Roman" panose="02020603050405020304" pitchFamily="18" charset="0"/>
              <a:cs typeface="Times New Roman" panose="02020603050405020304" pitchFamily="18" charset="0"/>
            </a:endParaRPr>
          </a:p>
        </p:txBody>
      </p:sp>
      <p:sp>
        <p:nvSpPr>
          <p:cNvPr id="17" name="Rectangle: Rounded Corners 16">
            <a:extLst>
              <a:ext uri="{FF2B5EF4-FFF2-40B4-BE49-F238E27FC236}">
                <a16:creationId xmlns:a16="http://schemas.microsoft.com/office/drawing/2014/main" id="{47B68553-371F-AB9D-5C47-449AC779F309}"/>
              </a:ext>
            </a:extLst>
          </p:cNvPr>
          <p:cNvSpPr/>
          <p:nvPr/>
        </p:nvSpPr>
        <p:spPr>
          <a:xfrm>
            <a:off x="10312407" y="4937400"/>
            <a:ext cx="1490134" cy="799624"/>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1"/>
                </a:solidFill>
                <a:latin typeface="Times New Roman" panose="02020603050405020304" pitchFamily="18" charset="0"/>
                <a:cs typeface="Times New Roman" panose="02020603050405020304" pitchFamily="18" charset="0"/>
              </a:rPr>
              <a:t>Echo</a:t>
            </a:r>
            <a:endParaRPr lang="en-IN" sz="2000" dirty="0">
              <a:solidFill>
                <a:schemeClr val="accent1"/>
              </a:solidFill>
              <a:latin typeface="Times New Roman" panose="02020603050405020304" pitchFamily="18" charset="0"/>
              <a:cs typeface="Times New Roman" panose="02020603050405020304" pitchFamily="18" charset="0"/>
            </a:endParaRPr>
          </a:p>
        </p:txBody>
      </p:sp>
      <p:sp>
        <p:nvSpPr>
          <p:cNvPr id="18" name="Flowchart: Delay 17">
            <a:extLst>
              <a:ext uri="{FF2B5EF4-FFF2-40B4-BE49-F238E27FC236}">
                <a16:creationId xmlns:a16="http://schemas.microsoft.com/office/drawing/2014/main" id="{C58B2CFC-2ECF-3060-F1D8-3A5628E849F3}"/>
              </a:ext>
            </a:extLst>
          </p:cNvPr>
          <p:cNvSpPr/>
          <p:nvPr/>
        </p:nvSpPr>
        <p:spPr>
          <a:xfrm>
            <a:off x="13143535" y="3888057"/>
            <a:ext cx="1320800" cy="1537004"/>
          </a:xfrm>
          <a:prstGeom prst="flowChartDelay">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1"/>
                </a:solidFill>
                <a:latin typeface="Times New Roman" panose="02020603050405020304" pitchFamily="18" charset="0"/>
                <a:cs typeface="Times New Roman" panose="02020603050405020304" pitchFamily="18" charset="0"/>
              </a:rPr>
              <a:t>Object</a:t>
            </a:r>
            <a:endParaRPr lang="en-IN" sz="2000" dirty="0">
              <a:solidFill>
                <a:schemeClr val="accent1"/>
              </a:solidFill>
              <a:latin typeface="Times New Roman" panose="02020603050405020304" pitchFamily="18" charset="0"/>
              <a:cs typeface="Times New Roman" panose="02020603050405020304" pitchFamily="18" charset="0"/>
            </a:endParaRPr>
          </a:p>
        </p:txBody>
      </p:sp>
      <p:sp>
        <p:nvSpPr>
          <p:cNvPr id="19" name="Rectangle: Rounded Corners 18">
            <a:extLst>
              <a:ext uri="{FF2B5EF4-FFF2-40B4-BE49-F238E27FC236}">
                <a16:creationId xmlns:a16="http://schemas.microsoft.com/office/drawing/2014/main" id="{2661075D-E3DA-3F57-6BFA-CADFE12A1DA5}"/>
              </a:ext>
            </a:extLst>
          </p:cNvPr>
          <p:cNvSpPr/>
          <p:nvPr/>
        </p:nvSpPr>
        <p:spPr>
          <a:xfrm>
            <a:off x="5066337" y="2444031"/>
            <a:ext cx="2980268" cy="41400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ARDUINO UNO R3</a:t>
            </a:r>
            <a:endParaRPr lang="en-IN" sz="2000" dirty="0">
              <a:latin typeface="Times New Roman" panose="02020603050405020304" pitchFamily="18" charset="0"/>
              <a:cs typeface="Times New Roman" panose="02020603050405020304" pitchFamily="18" charset="0"/>
            </a:endParaRPr>
          </a:p>
        </p:txBody>
      </p:sp>
      <p:sp>
        <p:nvSpPr>
          <p:cNvPr id="20" name="Arrow: Left-Right 19">
            <a:extLst>
              <a:ext uri="{FF2B5EF4-FFF2-40B4-BE49-F238E27FC236}">
                <a16:creationId xmlns:a16="http://schemas.microsoft.com/office/drawing/2014/main" id="{14376E76-9E65-E558-D497-1971FC9FAAF5}"/>
              </a:ext>
            </a:extLst>
          </p:cNvPr>
          <p:cNvSpPr/>
          <p:nvPr/>
        </p:nvSpPr>
        <p:spPr>
          <a:xfrm>
            <a:off x="3356177" y="4505306"/>
            <a:ext cx="1710160" cy="520523"/>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Left-Right 20">
            <a:extLst>
              <a:ext uri="{FF2B5EF4-FFF2-40B4-BE49-F238E27FC236}">
                <a16:creationId xmlns:a16="http://schemas.microsoft.com/office/drawing/2014/main" id="{2F3FBF87-9F68-E0B2-2DDB-E75B7015CEFB}"/>
              </a:ext>
            </a:extLst>
          </p:cNvPr>
          <p:cNvSpPr/>
          <p:nvPr/>
        </p:nvSpPr>
        <p:spPr>
          <a:xfrm>
            <a:off x="12106316" y="4511422"/>
            <a:ext cx="1020286" cy="520523"/>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Left-Right 21">
            <a:extLst>
              <a:ext uri="{FF2B5EF4-FFF2-40B4-BE49-F238E27FC236}">
                <a16:creationId xmlns:a16="http://schemas.microsoft.com/office/drawing/2014/main" id="{765107CF-FFB6-63EF-208F-E82E67DA4896}"/>
              </a:ext>
            </a:extLst>
          </p:cNvPr>
          <p:cNvSpPr/>
          <p:nvPr/>
        </p:nvSpPr>
        <p:spPr>
          <a:xfrm>
            <a:off x="8117295" y="4535487"/>
            <a:ext cx="1941112" cy="520523"/>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Arrow: Bent-Up 23">
            <a:extLst>
              <a:ext uri="{FF2B5EF4-FFF2-40B4-BE49-F238E27FC236}">
                <a16:creationId xmlns:a16="http://schemas.microsoft.com/office/drawing/2014/main" id="{C1057A93-A4DD-735A-D3EC-D5C10ACCA787}"/>
              </a:ext>
            </a:extLst>
          </p:cNvPr>
          <p:cNvSpPr/>
          <p:nvPr/>
        </p:nvSpPr>
        <p:spPr>
          <a:xfrm rot="5400000">
            <a:off x="6572138" y="6365239"/>
            <a:ext cx="1069337" cy="1507067"/>
          </a:xfrm>
          <a:prstGeom prst="bentUpArrow">
            <a:avLst>
              <a:gd name="adj1" fmla="val 25000"/>
              <a:gd name="adj2" fmla="val 25809"/>
              <a:gd name="adj3" fmla="val 25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Arrow: Bent-Up 24">
            <a:extLst>
              <a:ext uri="{FF2B5EF4-FFF2-40B4-BE49-F238E27FC236}">
                <a16:creationId xmlns:a16="http://schemas.microsoft.com/office/drawing/2014/main" id="{8B6D95EB-55EF-F284-63A5-785C01ADEAC4}"/>
              </a:ext>
            </a:extLst>
          </p:cNvPr>
          <p:cNvSpPr/>
          <p:nvPr/>
        </p:nvSpPr>
        <p:spPr>
          <a:xfrm>
            <a:off x="10418489" y="6146523"/>
            <a:ext cx="943784" cy="1444026"/>
          </a:xfrm>
          <a:prstGeom prst="ben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TextBox 25">
            <a:extLst>
              <a:ext uri="{FF2B5EF4-FFF2-40B4-BE49-F238E27FC236}">
                <a16:creationId xmlns:a16="http://schemas.microsoft.com/office/drawing/2014/main" id="{B9715FA8-302F-BBBB-9788-3A55D02989AC}"/>
              </a:ext>
            </a:extLst>
          </p:cNvPr>
          <p:cNvSpPr txBox="1"/>
          <p:nvPr/>
        </p:nvSpPr>
        <p:spPr>
          <a:xfrm>
            <a:off x="728136" y="680323"/>
            <a:ext cx="5130800" cy="769441"/>
          </a:xfrm>
          <a:prstGeom prst="rect">
            <a:avLst/>
          </a:prstGeom>
          <a:noFill/>
        </p:spPr>
        <p:txBody>
          <a:bodyPr wrap="square" rtlCol="0">
            <a:spAutoFit/>
          </a:bodyPr>
          <a:lstStyle/>
          <a:p>
            <a:r>
              <a:rPr lang="en-US" sz="4400" b="1" dirty="0">
                <a:solidFill>
                  <a:schemeClr val="bg1"/>
                </a:solidFill>
                <a:latin typeface="Times New Roman" panose="02020603050405020304" pitchFamily="18" charset="0"/>
                <a:cs typeface="Times New Roman" panose="02020603050405020304" pitchFamily="18" charset="0"/>
              </a:rPr>
              <a:t>Block Diagram:</a:t>
            </a:r>
            <a:endParaRPr lang="en-IN" sz="44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103004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down)">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down)">
                                      <p:cBhvr>
                                        <p:cTn id="12" dur="500"/>
                                        <p:tgtEl>
                                          <p:spTgt spid="22"/>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down)">
                                      <p:cBhvr>
                                        <p:cTn id="15" dur="500"/>
                                        <p:tgtEl>
                                          <p:spTgt spid="17"/>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ipe(down)">
                                      <p:cBhvr>
                                        <p:cTn id="18" dur="500"/>
                                        <p:tgtEl>
                                          <p:spTgt spid="15"/>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down)">
                                      <p:cBhvr>
                                        <p:cTn id="21" dur="500"/>
                                        <p:tgtEl>
                                          <p:spTgt spid="16"/>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down)">
                                      <p:cBhvr>
                                        <p:cTn id="24" dur="500"/>
                                        <p:tgtEl>
                                          <p:spTgt spid="11"/>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wipe(down)">
                                      <p:cBhvr>
                                        <p:cTn id="27" dur="500"/>
                                        <p:tgtEl>
                                          <p:spTgt spid="24"/>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wipe(down)">
                                      <p:cBhvr>
                                        <p:cTn id="30" dur="500"/>
                                        <p:tgtEl>
                                          <p:spTgt spid="25"/>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down)">
                                      <p:cBhvr>
                                        <p:cTn id="35" dur="500"/>
                                        <p:tgtEl>
                                          <p:spTgt spid="21"/>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down)">
                                      <p:cBhvr>
                                        <p:cTn id="38" dur="500"/>
                                        <p:tgtEl>
                                          <p:spTgt spid="18"/>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wipe(down)">
                                      <p:cBhvr>
                                        <p:cTn id="43" dur="500"/>
                                        <p:tgtEl>
                                          <p:spTgt spid="10"/>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wipe(down)">
                                      <p:cBhvr>
                                        <p:cTn id="4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P spid="17" grpId="0" animBg="1"/>
      <p:bldP spid="18" grpId="0" animBg="1"/>
      <p:bldP spid="19" grpId="0" animBg="1"/>
      <p:bldP spid="20" grpId="0" animBg="1"/>
      <p:bldP spid="21" grpId="0" animBg="1"/>
      <p:bldP spid="22" grpId="0" animBg="1"/>
      <p:bldP spid="24" grpId="0" animBg="1"/>
      <p:bldP spid="2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6BC008-D866-128C-897B-2B4FFC564EC6}"/>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4490801" y="712591"/>
            <a:ext cx="4443889" cy="694373"/>
          </a:xfrm>
          <a:prstGeom prst="rect">
            <a:avLst/>
          </a:prstGeom>
          <a:noFill/>
          <a:ln/>
        </p:spPr>
        <p:txBody>
          <a:bodyPr wrap="none" rtlCol="0" anchor="t"/>
          <a:lstStyle/>
          <a:p>
            <a:pPr>
              <a:lnSpc>
                <a:spcPts val="5468"/>
              </a:lnSpc>
            </a:pPr>
            <a:endParaRPr lang="en-US" sz="4374" dirty="0"/>
          </a:p>
        </p:txBody>
      </p:sp>
      <p:sp>
        <p:nvSpPr>
          <p:cNvPr id="9" name="Text 6"/>
          <p:cNvSpPr/>
          <p:nvPr/>
        </p:nvSpPr>
        <p:spPr>
          <a:xfrm>
            <a:off x="4745176" y="1955485"/>
            <a:ext cx="157758" cy="416481"/>
          </a:xfrm>
          <a:prstGeom prst="rect">
            <a:avLst/>
          </a:prstGeom>
          <a:noFill/>
          <a:ln/>
        </p:spPr>
        <p:txBody>
          <a:bodyPr wrap="none" rtlCol="0" anchor="t"/>
          <a:lstStyle/>
          <a:p>
            <a:pPr algn="ctr">
              <a:lnSpc>
                <a:spcPts val="3281"/>
              </a:lnSpc>
            </a:pPr>
            <a:endParaRPr lang="en-US" sz="2624" dirty="0"/>
          </a:p>
        </p:txBody>
      </p:sp>
      <p:sp>
        <p:nvSpPr>
          <p:cNvPr id="10" name="Text 7"/>
          <p:cNvSpPr/>
          <p:nvPr/>
        </p:nvSpPr>
        <p:spPr>
          <a:xfrm>
            <a:off x="6046115" y="1962388"/>
            <a:ext cx="3713917" cy="347186"/>
          </a:xfrm>
          <a:prstGeom prst="rect">
            <a:avLst/>
          </a:prstGeom>
          <a:noFill/>
          <a:ln/>
        </p:spPr>
        <p:txBody>
          <a:bodyPr wrap="none" rtlCol="0" anchor="t"/>
          <a:lstStyle/>
          <a:p>
            <a:pPr>
              <a:lnSpc>
                <a:spcPts val="2734"/>
              </a:lnSpc>
            </a:pPr>
            <a:endParaRPr lang="en-US" sz="2187" dirty="0"/>
          </a:p>
        </p:txBody>
      </p:sp>
      <p:sp>
        <p:nvSpPr>
          <p:cNvPr id="11" name="Text 8"/>
          <p:cNvSpPr/>
          <p:nvPr/>
        </p:nvSpPr>
        <p:spPr>
          <a:xfrm>
            <a:off x="6046113" y="2531747"/>
            <a:ext cx="7751088" cy="710803"/>
          </a:xfrm>
          <a:prstGeom prst="rect">
            <a:avLst/>
          </a:prstGeom>
          <a:noFill/>
          <a:ln/>
        </p:spPr>
        <p:txBody>
          <a:bodyPr wrap="square" rtlCol="0" anchor="t"/>
          <a:lstStyle/>
          <a:p>
            <a:pPr>
              <a:lnSpc>
                <a:spcPts val="2799"/>
              </a:lnSpc>
            </a:pPr>
            <a:endParaRPr lang="en-US" sz="1750" dirty="0"/>
          </a:p>
        </p:txBody>
      </p:sp>
      <p:sp>
        <p:nvSpPr>
          <p:cNvPr id="14" name="Text 11"/>
          <p:cNvSpPr/>
          <p:nvPr/>
        </p:nvSpPr>
        <p:spPr>
          <a:xfrm>
            <a:off x="4726126" y="3955139"/>
            <a:ext cx="195858" cy="416481"/>
          </a:xfrm>
          <a:prstGeom prst="rect">
            <a:avLst/>
          </a:prstGeom>
          <a:noFill/>
          <a:ln/>
        </p:spPr>
        <p:txBody>
          <a:bodyPr wrap="none" rtlCol="0" anchor="t"/>
          <a:lstStyle/>
          <a:p>
            <a:pPr algn="ctr">
              <a:lnSpc>
                <a:spcPts val="3281"/>
              </a:lnSpc>
            </a:pPr>
            <a:endParaRPr lang="en-US" sz="2624" dirty="0"/>
          </a:p>
        </p:txBody>
      </p:sp>
      <p:sp>
        <p:nvSpPr>
          <p:cNvPr id="15" name="Text 12"/>
          <p:cNvSpPr/>
          <p:nvPr/>
        </p:nvSpPr>
        <p:spPr>
          <a:xfrm>
            <a:off x="6046113" y="3962043"/>
            <a:ext cx="5018842" cy="347186"/>
          </a:xfrm>
          <a:prstGeom prst="rect">
            <a:avLst/>
          </a:prstGeom>
          <a:noFill/>
          <a:ln/>
        </p:spPr>
        <p:txBody>
          <a:bodyPr wrap="none" rtlCol="0" anchor="t"/>
          <a:lstStyle/>
          <a:p>
            <a:pPr>
              <a:lnSpc>
                <a:spcPts val="2734"/>
              </a:lnSpc>
            </a:pPr>
            <a:endParaRPr lang="en-US" sz="2187" dirty="0"/>
          </a:p>
        </p:txBody>
      </p:sp>
      <p:sp>
        <p:nvSpPr>
          <p:cNvPr id="16" name="Text 13"/>
          <p:cNvSpPr/>
          <p:nvPr/>
        </p:nvSpPr>
        <p:spPr>
          <a:xfrm>
            <a:off x="6046113" y="4531400"/>
            <a:ext cx="7751088" cy="355402"/>
          </a:xfrm>
          <a:prstGeom prst="rect">
            <a:avLst/>
          </a:prstGeom>
          <a:noFill/>
          <a:ln/>
        </p:spPr>
        <p:txBody>
          <a:bodyPr wrap="none" rtlCol="0" anchor="t"/>
          <a:lstStyle/>
          <a:p>
            <a:pPr>
              <a:lnSpc>
                <a:spcPts val="2799"/>
              </a:lnSpc>
            </a:pPr>
            <a:endParaRPr lang="en-US" sz="1750" dirty="0"/>
          </a:p>
        </p:txBody>
      </p:sp>
      <p:sp>
        <p:nvSpPr>
          <p:cNvPr id="19" name="Text 16"/>
          <p:cNvSpPr/>
          <p:nvPr/>
        </p:nvSpPr>
        <p:spPr>
          <a:xfrm>
            <a:off x="4722316" y="5954794"/>
            <a:ext cx="203478" cy="416481"/>
          </a:xfrm>
          <a:prstGeom prst="rect">
            <a:avLst/>
          </a:prstGeom>
          <a:noFill/>
          <a:ln/>
        </p:spPr>
        <p:txBody>
          <a:bodyPr wrap="none" rtlCol="0" anchor="t"/>
          <a:lstStyle/>
          <a:p>
            <a:pPr algn="ctr">
              <a:lnSpc>
                <a:spcPts val="3281"/>
              </a:lnSpc>
            </a:pPr>
            <a:endParaRPr lang="en-US" sz="2624" dirty="0"/>
          </a:p>
        </p:txBody>
      </p:sp>
      <p:sp>
        <p:nvSpPr>
          <p:cNvPr id="20" name="Text 17"/>
          <p:cNvSpPr/>
          <p:nvPr/>
        </p:nvSpPr>
        <p:spPr>
          <a:xfrm>
            <a:off x="6046115" y="5961698"/>
            <a:ext cx="2918103" cy="347186"/>
          </a:xfrm>
          <a:prstGeom prst="rect">
            <a:avLst/>
          </a:prstGeom>
          <a:noFill/>
          <a:ln/>
        </p:spPr>
        <p:txBody>
          <a:bodyPr wrap="none" rtlCol="0" anchor="t"/>
          <a:lstStyle/>
          <a:p>
            <a:pPr>
              <a:lnSpc>
                <a:spcPts val="2734"/>
              </a:lnSpc>
            </a:pPr>
            <a:endParaRPr lang="en-US" sz="2187" dirty="0"/>
          </a:p>
        </p:txBody>
      </p:sp>
      <p:sp>
        <p:nvSpPr>
          <p:cNvPr id="21" name="Text 18"/>
          <p:cNvSpPr/>
          <p:nvPr/>
        </p:nvSpPr>
        <p:spPr>
          <a:xfrm>
            <a:off x="6046113" y="6531056"/>
            <a:ext cx="7751088" cy="710803"/>
          </a:xfrm>
          <a:prstGeom prst="rect">
            <a:avLst/>
          </a:prstGeom>
          <a:noFill/>
          <a:ln/>
        </p:spPr>
        <p:txBody>
          <a:bodyPr wrap="square" rtlCol="0" anchor="t"/>
          <a:lstStyle/>
          <a:p>
            <a:pPr>
              <a:lnSpc>
                <a:spcPts val="2799"/>
              </a:lnSpc>
            </a:pPr>
            <a:endParaRPr lang="en-US" sz="1750" dirty="0"/>
          </a:p>
        </p:txBody>
      </p:sp>
      <p:sp>
        <p:nvSpPr>
          <p:cNvPr id="8" name="TextBox 7">
            <a:extLst>
              <a:ext uri="{FF2B5EF4-FFF2-40B4-BE49-F238E27FC236}">
                <a16:creationId xmlns:a16="http://schemas.microsoft.com/office/drawing/2014/main" id="{C0CF0B16-551F-497E-F647-C09A5FB9FE5B}"/>
              </a:ext>
            </a:extLst>
          </p:cNvPr>
          <p:cNvSpPr txBox="1"/>
          <p:nvPr/>
        </p:nvSpPr>
        <p:spPr>
          <a:xfrm>
            <a:off x="902983" y="617042"/>
            <a:ext cx="6383867" cy="769441"/>
          </a:xfrm>
          <a:prstGeom prst="rect">
            <a:avLst/>
          </a:prstGeom>
          <a:noFill/>
        </p:spPr>
        <p:txBody>
          <a:bodyPr wrap="square" rtlCol="0">
            <a:spAutoFit/>
          </a:bodyPr>
          <a:lstStyle/>
          <a:p>
            <a:r>
              <a:rPr lang="en-US" sz="4400" b="1" dirty="0">
                <a:solidFill>
                  <a:schemeClr val="bg1"/>
                </a:solidFill>
                <a:latin typeface="Times New Roman" panose="02020603050405020304" pitchFamily="18" charset="0"/>
                <a:cs typeface="Times New Roman" panose="02020603050405020304" pitchFamily="18" charset="0"/>
              </a:rPr>
              <a:t>Schematic Diagram:</a:t>
            </a:r>
          </a:p>
        </p:txBody>
      </p:sp>
      <p:pic>
        <p:nvPicPr>
          <p:cNvPr id="13" name="Picture 12" descr="A diagram of a circuit board&#10;&#10;Description automatically generated">
            <a:extLst>
              <a:ext uri="{FF2B5EF4-FFF2-40B4-BE49-F238E27FC236}">
                <a16:creationId xmlns:a16="http://schemas.microsoft.com/office/drawing/2014/main" id="{C01488DE-6F0B-C8DC-66B5-37AD270A7BB6}"/>
              </a:ext>
            </a:extLst>
          </p:cNvPr>
          <p:cNvPicPr>
            <a:picLocks noChangeAspect="1"/>
          </p:cNvPicPr>
          <p:nvPr/>
        </p:nvPicPr>
        <p:blipFill>
          <a:blip r:embed="rId4"/>
          <a:stretch>
            <a:fillRect/>
          </a:stretch>
        </p:blipFill>
        <p:spPr>
          <a:xfrm>
            <a:off x="902983" y="1541174"/>
            <a:ext cx="12964002" cy="6472296"/>
          </a:xfrm>
          <a:prstGeom prst="rect">
            <a:avLst/>
          </a:prstGeom>
        </p:spPr>
      </p:pic>
    </p:spTree>
    <p:extLst>
      <p:ext uri="{BB962C8B-B14F-4D97-AF65-F5344CB8AC3E}">
        <p14:creationId xmlns:p14="http://schemas.microsoft.com/office/powerpoint/2010/main" val="26386782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353B0F9-9364-082F-7CA5-24F15819310D}"/>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4490801" y="712591"/>
            <a:ext cx="4443889" cy="694373"/>
          </a:xfrm>
          <a:prstGeom prst="rect">
            <a:avLst/>
          </a:prstGeom>
          <a:noFill/>
          <a:ln/>
        </p:spPr>
        <p:txBody>
          <a:bodyPr wrap="none" rtlCol="0" anchor="t"/>
          <a:lstStyle/>
          <a:p>
            <a:pPr>
              <a:lnSpc>
                <a:spcPts val="5468"/>
              </a:lnSpc>
            </a:pPr>
            <a:endParaRPr lang="en-US" sz="4374" dirty="0"/>
          </a:p>
        </p:txBody>
      </p:sp>
      <p:sp>
        <p:nvSpPr>
          <p:cNvPr id="9" name="Text 6"/>
          <p:cNvSpPr/>
          <p:nvPr/>
        </p:nvSpPr>
        <p:spPr>
          <a:xfrm>
            <a:off x="4745176" y="1955485"/>
            <a:ext cx="157758" cy="416481"/>
          </a:xfrm>
          <a:prstGeom prst="rect">
            <a:avLst/>
          </a:prstGeom>
          <a:noFill/>
          <a:ln/>
        </p:spPr>
        <p:txBody>
          <a:bodyPr wrap="none" rtlCol="0" anchor="t"/>
          <a:lstStyle/>
          <a:p>
            <a:pPr algn="ctr">
              <a:lnSpc>
                <a:spcPts val="3281"/>
              </a:lnSpc>
            </a:pPr>
            <a:endParaRPr lang="en-US" sz="2624" dirty="0"/>
          </a:p>
        </p:txBody>
      </p:sp>
      <p:sp>
        <p:nvSpPr>
          <p:cNvPr id="10" name="Text 7"/>
          <p:cNvSpPr/>
          <p:nvPr/>
        </p:nvSpPr>
        <p:spPr>
          <a:xfrm>
            <a:off x="6046115" y="1962388"/>
            <a:ext cx="3713917" cy="347186"/>
          </a:xfrm>
          <a:prstGeom prst="rect">
            <a:avLst/>
          </a:prstGeom>
          <a:noFill/>
          <a:ln/>
        </p:spPr>
        <p:txBody>
          <a:bodyPr wrap="none" rtlCol="0" anchor="t"/>
          <a:lstStyle/>
          <a:p>
            <a:pPr>
              <a:lnSpc>
                <a:spcPts val="2734"/>
              </a:lnSpc>
            </a:pPr>
            <a:endParaRPr lang="en-US" sz="2187" dirty="0"/>
          </a:p>
        </p:txBody>
      </p:sp>
      <p:sp>
        <p:nvSpPr>
          <p:cNvPr id="11" name="Text 8"/>
          <p:cNvSpPr/>
          <p:nvPr/>
        </p:nvSpPr>
        <p:spPr>
          <a:xfrm>
            <a:off x="6046113" y="2531747"/>
            <a:ext cx="7751088" cy="710803"/>
          </a:xfrm>
          <a:prstGeom prst="rect">
            <a:avLst/>
          </a:prstGeom>
          <a:noFill/>
          <a:ln/>
        </p:spPr>
        <p:txBody>
          <a:bodyPr wrap="square" rtlCol="0" anchor="t"/>
          <a:lstStyle/>
          <a:p>
            <a:pPr>
              <a:lnSpc>
                <a:spcPts val="2799"/>
              </a:lnSpc>
            </a:pPr>
            <a:endParaRPr lang="en-US" sz="1750" dirty="0"/>
          </a:p>
        </p:txBody>
      </p:sp>
      <p:sp>
        <p:nvSpPr>
          <p:cNvPr id="14" name="Text 11"/>
          <p:cNvSpPr/>
          <p:nvPr/>
        </p:nvSpPr>
        <p:spPr>
          <a:xfrm>
            <a:off x="4726126" y="3955139"/>
            <a:ext cx="195858" cy="416481"/>
          </a:xfrm>
          <a:prstGeom prst="rect">
            <a:avLst/>
          </a:prstGeom>
          <a:noFill/>
          <a:ln/>
        </p:spPr>
        <p:txBody>
          <a:bodyPr wrap="none" rtlCol="0" anchor="t"/>
          <a:lstStyle/>
          <a:p>
            <a:pPr algn="ctr">
              <a:lnSpc>
                <a:spcPts val="3281"/>
              </a:lnSpc>
            </a:pPr>
            <a:endParaRPr lang="en-US" sz="2624" dirty="0"/>
          </a:p>
        </p:txBody>
      </p:sp>
      <p:sp>
        <p:nvSpPr>
          <p:cNvPr id="15" name="Text 12"/>
          <p:cNvSpPr/>
          <p:nvPr/>
        </p:nvSpPr>
        <p:spPr>
          <a:xfrm>
            <a:off x="6046113" y="3962043"/>
            <a:ext cx="5018842" cy="347186"/>
          </a:xfrm>
          <a:prstGeom prst="rect">
            <a:avLst/>
          </a:prstGeom>
          <a:noFill/>
          <a:ln/>
        </p:spPr>
        <p:txBody>
          <a:bodyPr wrap="none" rtlCol="0" anchor="t"/>
          <a:lstStyle/>
          <a:p>
            <a:pPr>
              <a:lnSpc>
                <a:spcPts val="2734"/>
              </a:lnSpc>
            </a:pPr>
            <a:endParaRPr lang="en-US" sz="2187" dirty="0"/>
          </a:p>
        </p:txBody>
      </p:sp>
      <p:sp>
        <p:nvSpPr>
          <p:cNvPr id="16" name="Text 13"/>
          <p:cNvSpPr/>
          <p:nvPr/>
        </p:nvSpPr>
        <p:spPr>
          <a:xfrm>
            <a:off x="6046113" y="4531400"/>
            <a:ext cx="7751088" cy="355402"/>
          </a:xfrm>
          <a:prstGeom prst="rect">
            <a:avLst/>
          </a:prstGeom>
          <a:noFill/>
          <a:ln/>
        </p:spPr>
        <p:txBody>
          <a:bodyPr wrap="none" rtlCol="0" anchor="t"/>
          <a:lstStyle/>
          <a:p>
            <a:pPr>
              <a:lnSpc>
                <a:spcPts val="2799"/>
              </a:lnSpc>
            </a:pPr>
            <a:endParaRPr lang="en-US" sz="1750" dirty="0"/>
          </a:p>
        </p:txBody>
      </p:sp>
      <p:sp>
        <p:nvSpPr>
          <p:cNvPr id="19" name="Text 16"/>
          <p:cNvSpPr/>
          <p:nvPr/>
        </p:nvSpPr>
        <p:spPr>
          <a:xfrm>
            <a:off x="4722316" y="5954794"/>
            <a:ext cx="203478" cy="416481"/>
          </a:xfrm>
          <a:prstGeom prst="rect">
            <a:avLst/>
          </a:prstGeom>
          <a:noFill/>
          <a:ln/>
        </p:spPr>
        <p:txBody>
          <a:bodyPr wrap="none" rtlCol="0" anchor="t"/>
          <a:lstStyle/>
          <a:p>
            <a:pPr algn="ctr">
              <a:lnSpc>
                <a:spcPts val="3281"/>
              </a:lnSpc>
            </a:pPr>
            <a:endParaRPr lang="en-US" sz="2624" dirty="0"/>
          </a:p>
        </p:txBody>
      </p:sp>
      <p:sp>
        <p:nvSpPr>
          <p:cNvPr id="20" name="Text 17"/>
          <p:cNvSpPr/>
          <p:nvPr/>
        </p:nvSpPr>
        <p:spPr>
          <a:xfrm>
            <a:off x="6046115" y="5961698"/>
            <a:ext cx="2918103" cy="347186"/>
          </a:xfrm>
          <a:prstGeom prst="rect">
            <a:avLst/>
          </a:prstGeom>
          <a:noFill/>
          <a:ln/>
        </p:spPr>
        <p:txBody>
          <a:bodyPr wrap="none" rtlCol="0" anchor="t"/>
          <a:lstStyle/>
          <a:p>
            <a:pPr>
              <a:lnSpc>
                <a:spcPts val="2734"/>
              </a:lnSpc>
            </a:pPr>
            <a:endParaRPr lang="en-US" sz="2187" dirty="0"/>
          </a:p>
        </p:txBody>
      </p:sp>
      <p:sp>
        <p:nvSpPr>
          <p:cNvPr id="21" name="Text 18"/>
          <p:cNvSpPr/>
          <p:nvPr/>
        </p:nvSpPr>
        <p:spPr>
          <a:xfrm>
            <a:off x="6046113" y="6531056"/>
            <a:ext cx="7751088" cy="710803"/>
          </a:xfrm>
          <a:prstGeom prst="rect">
            <a:avLst/>
          </a:prstGeom>
          <a:noFill/>
          <a:ln/>
        </p:spPr>
        <p:txBody>
          <a:bodyPr wrap="square" rtlCol="0" anchor="t"/>
          <a:lstStyle/>
          <a:p>
            <a:pPr>
              <a:lnSpc>
                <a:spcPts val="2799"/>
              </a:lnSpc>
            </a:pPr>
            <a:endParaRPr lang="en-US" sz="1750" dirty="0"/>
          </a:p>
        </p:txBody>
      </p:sp>
      <p:sp>
        <p:nvSpPr>
          <p:cNvPr id="26" name="TextBox 25">
            <a:extLst>
              <a:ext uri="{FF2B5EF4-FFF2-40B4-BE49-F238E27FC236}">
                <a16:creationId xmlns:a16="http://schemas.microsoft.com/office/drawing/2014/main" id="{7984E99A-2B22-FF32-0502-3D7424A7A8DD}"/>
              </a:ext>
            </a:extLst>
          </p:cNvPr>
          <p:cNvSpPr txBox="1"/>
          <p:nvPr/>
        </p:nvSpPr>
        <p:spPr>
          <a:xfrm>
            <a:off x="833199" y="712589"/>
            <a:ext cx="7037750" cy="769441"/>
          </a:xfrm>
          <a:prstGeom prst="rect">
            <a:avLst/>
          </a:prstGeom>
          <a:noFill/>
        </p:spPr>
        <p:txBody>
          <a:bodyPr wrap="square" rtlCol="0">
            <a:spAutoFit/>
          </a:bodyPr>
          <a:lstStyle/>
          <a:p>
            <a:r>
              <a:rPr lang="en-US" sz="4400" b="1" dirty="0">
                <a:solidFill>
                  <a:schemeClr val="bg1"/>
                </a:solidFill>
                <a:latin typeface="Times New Roman" panose="02020603050405020304" pitchFamily="18" charset="0"/>
                <a:cs typeface="Times New Roman" panose="02020603050405020304" pitchFamily="18" charset="0"/>
              </a:rPr>
              <a:t>Circuit connections:</a:t>
            </a:r>
            <a:endParaRPr lang="en-IN" sz="4400" b="1" dirty="0">
              <a:solidFill>
                <a:schemeClr val="bg1"/>
              </a:solidFill>
              <a:latin typeface="Times New Roman" panose="02020603050405020304" pitchFamily="18" charset="0"/>
              <a:cs typeface="Times New Roman" panose="02020603050405020304" pitchFamily="18" charset="0"/>
            </a:endParaRPr>
          </a:p>
        </p:txBody>
      </p:sp>
      <p:pic>
        <p:nvPicPr>
          <p:cNvPr id="8" name="Picture 7" descr="A computer screen shot of a circuit board">
            <a:extLst>
              <a:ext uri="{FF2B5EF4-FFF2-40B4-BE49-F238E27FC236}">
                <a16:creationId xmlns:a16="http://schemas.microsoft.com/office/drawing/2014/main" id="{5527CEE8-2243-DB81-8ED0-1A810B4FD2F9}"/>
              </a:ext>
            </a:extLst>
          </p:cNvPr>
          <p:cNvPicPr>
            <a:picLocks noChangeAspect="1"/>
          </p:cNvPicPr>
          <p:nvPr/>
        </p:nvPicPr>
        <p:blipFill>
          <a:blip r:embed="rId4"/>
          <a:stretch>
            <a:fillRect/>
          </a:stretch>
        </p:blipFill>
        <p:spPr>
          <a:xfrm>
            <a:off x="833199" y="1856448"/>
            <a:ext cx="13012966" cy="5944430"/>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C8ED79A-71DD-B42C-4ACD-2A139BEE98EA}"/>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4490801" y="712591"/>
            <a:ext cx="4443889" cy="694373"/>
          </a:xfrm>
          <a:prstGeom prst="rect">
            <a:avLst/>
          </a:prstGeom>
          <a:noFill/>
          <a:ln/>
        </p:spPr>
        <p:txBody>
          <a:bodyPr wrap="none" rtlCol="0" anchor="t"/>
          <a:lstStyle/>
          <a:p>
            <a:pPr>
              <a:lnSpc>
                <a:spcPts val="5468"/>
              </a:lnSpc>
            </a:pPr>
            <a:endParaRPr lang="en-US" sz="4374" dirty="0"/>
          </a:p>
        </p:txBody>
      </p:sp>
      <p:sp>
        <p:nvSpPr>
          <p:cNvPr id="9" name="Text 6"/>
          <p:cNvSpPr/>
          <p:nvPr/>
        </p:nvSpPr>
        <p:spPr>
          <a:xfrm>
            <a:off x="4745176" y="1955485"/>
            <a:ext cx="157758" cy="416481"/>
          </a:xfrm>
          <a:prstGeom prst="rect">
            <a:avLst/>
          </a:prstGeom>
          <a:noFill/>
          <a:ln/>
        </p:spPr>
        <p:txBody>
          <a:bodyPr wrap="none" rtlCol="0" anchor="t"/>
          <a:lstStyle/>
          <a:p>
            <a:pPr algn="ctr">
              <a:lnSpc>
                <a:spcPts val="3281"/>
              </a:lnSpc>
            </a:pPr>
            <a:endParaRPr lang="en-US" sz="2624" dirty="0"/>
          </a:p>
        </p:txBody>
      </p:sp>
      <p:sp>
        <p:nvSpPr>
          <p:cNvPr id="10" name="Text 7"/>
          <p:cNvSpPr/>
          <p:nvPr/>
        </p:nvSpPr>
        <p:spPr>
          <a:xfrm>
            <a:off x="6046115" y="1962388"/>
            <a:ext cx="3713917" cy="347186"/>
          </a:xfrm>
          <a:prstGeom prst="rect">
            <a:avLst/>
          </a:prstGeom>
          <a:noFill/>
          <a:ln/>
        </p:spPr>
        <p:txBody>
          <a:bodyPr wrap="none" rtlCol="0" anchor="t"/>
          <a:lstStyle/>
          <a:p>
            <a:pPr>
              <a:lnSpc>
                <a:spcPts val="2734"/>
              </a:lnSpc>
            </a:pPr>
            <a:endParaRPr lang="en-US" sz="2187" dirty="0"/>
          </a:p>
        </p:txBody>
      </p:sp>
      <p:sp>
        <p:nvSpPr>
          <p:cNvPr id="11" name="Text 8"/>
          <p:cNvSpPr/>
          <p:nvPr/>
        </p:nvSpPr>
        <p:spPr>
          <a:xfrm>
            <a:off x="6046113" y="2531747"/>
            <a:ext cx="7751088" cy="710803"/>
          </a:xfrm>
          <a:prstGeom prst="rect">
            <a:avLst/>
          </a:prstGeom>
          <a:noFill/>
          <a:ln/>
        </p:spPr>
        <p:txBody>
          <a:bodyPr wrap="square" rtlCol="0" anchor="t"/>
          <a:lstStyle/>
          <a:p>
            <a:pPr>
              <a:lnSpc>
                <a:spcPts val="2799"/>
              </a:lnSpc>
            </a:pPr>
            <a:endParaRPr lang="en-US" sz="1750" dirty="0"/>
          </a:p>
        </p:txBody>
      </p:sp>
      <p:sp>
        <p:nvSpPr>
          <p:cNvPr id="14" name="Text 11"/>
          <p:cNvSpPr/>
          <p:nvPr/>
        </p:nvSpPr>
        <p:spPr>
          <a:xfrm>
            <a:off x="4726126" y="3955139"/>
            <a:ext cx="195858" cy="416481"/>
          </a:xfrm>
          <a:prstGeom prst="rect">
            <a:avLst/>
          </a:prstGeom>
          <a:noFill/>
          <a:ln/>
        </p:spPr>
        <p:txBody>
          <a:bodyPr wrap="none" rtlCol="0" anchor="t"/>
          <a:lstStyle/>
          <a:p>
            <a:pPr algn="ctr">
              <a:lnSpc>
                <a:spcPts val="3281"/>
              </a:lnSpc>
            </a:pPr>
            <a:endParaRPr lang="en-US" sz="2624" dirty="0"/>
          </a:p>
        </p:txBody>
      </p:sp>
      <p:sp>
        <p:nvSpPr>
          <p:cNvPr id="15" name="Text 12"/>
          <p:cNvSpPr/>
          <p:nvPr/>
        </p:nvSpPr>
        <p:spPr>
          <a:xfrm>
            <a:off x="6046113" y="3962043"/>
            <a:ext cx="5018842" cy="347186"/>
          </a:xfrm>
          <a:prstGeom prst="rect">
            <a:avLst/>
          </a:prstGeom>
          <a:noFill/>
          <a:ln/>
        </p:spPr>
        <p:txBody>
          <a:bodyPr wrap="none" rtlCol="0" anchor="t"/>
          <a:lstStyle/>
          <a:p>
            <a:pPr>
              <a:lnSpc>
                <a:spcPts val="2734"/>
              </a:lnSpc>
            </a:pPr>
            <a:endParaRPr lang="en-US" sz="2187" dirty="0"/>
          </a:p>
        </p:txBody>
      </p:sp>
      <p:sp>
        <p:nvSpPr>
          <p:cNvPr id="16" name="Text 13"/>
          <p:cNvSpPr/>
          <p:nvPr/>
        </p:nvSpPr>
        <p:spPr>
          <a:xfrm>
            <a:off x="6046113" y="4531400"/>
            <a:ext cx="7751088" cy="355402"/>
          </a:xfrm>
          <a:prstGeom prst="rect">
            <a:avLst/>
          </a:prstGeom>
          <a:noFill/>
          <a:ln/>
        </p:spPr>
        <p:txBody>
          <a:bodyPr wrap="none" rtlCol="0" anchor="t"/>
          <a:lstStyle/>
          <a:p>
            <a:pPr>
              <a:lnSpc>
                <a:spcPts val="2799"/>
              </a:lnSpc>
            </a:pPr>
            <a:endParaRPr lang="en-US" sz="1750" dirty="0"/>
          </a:p>
        </p:txBody>
      </p:sp>
      <p:sp>
        <p:nvSpPr>
          <p:cNvPr id="19" name="Text 16"/>
          <p:cNvSpPr/>
          <p:nvPr/>
        </p:nvSpPr>
        <p:spPr>
          <a:xfrm>
            <a:off x="4722316" y="5954794"/>
            <a:ext cx="203478" cy="416481"/>
          </a:xfrm>
          <a:prstGeom prst="rect">
            <a:avLst/>
          </a:prstGeom>
          <a:noFill/>
          <a:ln/>
        </p:spPr>
        <p:txBody>
          <a:bodyPr wrap="none" rtlCol="0" anchor="t"/>
          <a:lstStyle/>
          <a:p>
            <a:pPr algn="ctr">
              <a:lnSpc>
                <a:spcPts val="3281"/>
              </a:lnSpc>
            </a:pPr>
            <a:endParaRPr lang="en-US" sz="2624" dirty="0"/>
          </a:p>
        </p:txBody>
      </p:sp>
      <p:sp>
        <p:nvSpPr>
          <p:cNvPr id="20" name="Text 17"/>
          <p:cNvSpPr/>
          <p:nvPr/>
        </p:nvSpPr>
        <p:spPr>
          <a:xfrm>
            <a:off x="6046115" y="5961698"/>
            <a:ext cx="2918103" cy="347186"/>
          </a:xfrm>
          <a:prstGeom prst="rect">
            <a:avLst/>
          </a:prstGeom>
          <a:noFill/>
          <a:ln/>
        </p:spPr>
        <p:txBody>
          <a:bodyPr wrap="none" rtlCol="0" anchor="t"/>
          <a:lstStyle/>
          <a:p>
            <a:pPr>
              <a:lnSpc>
                <a:spcPts val="2734"/>
              </a:lnSpc>
            </a:pPr>
            <a:endParaRPr lang="en-US" sz="2187" dirty="0"/>
          </a:p>
        </p:txBody>
      </p:sp>
      <p:sp>
        <p:nvSpPr>
          <p:cNvPr id="21" name="Text 18"/>
          <p:cNvSpPr/>
          <p:nvPr/>
        </p:nvSpPr>
        <p:spPr>
          <a:xfrm>
            <a:off x="6046113" y="6531056"/>
            <a:ext cx="7751088" cy="710803"/>
          </a:xfrm>
          <a:prstGeom prst="rect">
            <a:avLst/>
          </a:prstGeom>
          <a:noFill/>
          <a:ln/>
        </p:spPr>
        <p:txBody>
          <a:bodyPr wrap="square" rtlCol="0" anchor="t"/>
          <a:lstStyle/>
          <a:p>
            <a:pPr>
              <a:lnSpc>
                <a:spcPts val="2799"/>
              </a:lnSpc>
            </a:pPr>
            <a:endParaRPr lang="en-US" sz="1750" dirty="0"/>
          </a:p>
        </p:txBody>
      </p:sp>
      <p:sp>
        <p:nvSpPr>
          <p:cNvPr id="26" name="TextBox 25">
            <a:extLst>
              <a:ext uri="{FF2B5EF4-FFF2-40B4-BE49-F238E27FC236}">
                <a16:creationId xmlns:a16="http://schemas.microsoft.com/office/drawing/2014/main" id="{7984E99A-2B22-FF32-0502-3D7424A7A8DD}"/>
              </a:ext>
            </a:extLst>
          </p:cNvPr>
          <p:cNvSpPr txBox="1"/>
          <p:nvPr/>
        </p:nvSpPr>
        <p:spPr>
          <a:xfrm>
            <a:off x="833199" y="712589"/>
            <a:ext cx="7037750" cy="769441"/>
          </a:xfrm>
          <a:prstGeom prst="rect">
            <a:avLst/>
          </a:prstGeom>
          <a:noFill/>
        </p:spPr>
        <p:txBody>
          <a:bodyPr wrap="square" rtlCol="0">
            <a:spAutoFit/>
          </a:bodyPr>
          <a:lstStyle/>
          <a:p>
            <a:r>
              <a:rPr lang="en-US" sz="4400" b="1" dirty="0">
                <a:solidFill>
                  <a:schemeClr val="bg1"/>
                </a:solidFill>
                <a:latin typeface="Times New Roman" panose="02020603050405020304" pitchFamily="18" charset="0"/>
                <a:cs typeface="Times New Roman" panose="02020603050405020304" pitchFamily="18" charset="0"/>
              </a:rPr>
              <a:t>Working:</a:t>
            </a:r>
            <a:endParaRPr lang="en-IN" sz="4400" b="1" dirty="0">
              <a:solidFill>
                <a:schemeClr val="bg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4C15D30-11CD-3B7C-7B52-7E242BED12B4}"/>
              </a:ext>
            </a:extLst>
          </p:cNvPr>
          <p:cNvSpPr txBox="1"/>
          <p:nvPr/>
        </p:nvSpPr>
        <p:spPr>
          <a:xfrm>
            <a:off x="833199" y="1858325"/>
            <a:ext cx="12964002" cy="4457952"/>
          </a:xfrm>
          <a:prstGeom prst="rect">
            <a:avLst/>
          </a:prstGeom>
          <a:noFill/>
        </p:spPr>
        <p:txBody>
          <a:bodyPr wrap="square" rtlCol="0">
            <a:spAutoFit/>
          </a:bodyPr>
          <a:lstStyle/>
          <a:p>
            <a:pPr marL="355600" marR="6350" indent="-342900" algn="just">
              <a:lnSpc>
                <a:spcPct val="150000"/>
              </a:lnSpc>
              <a:buFont typeface="Wingdings" panose="05000000000000000000" pitchFamily="2" charset="2"/>
              <a:buChar char="Ø"/>
            </a:pPr>
            <a:r>
              <a:rPr lang="en-US" sz="2400" spc="40" dirty="0">
                <a:solidFill>
                  <a:schemeClr val="bg1"/>
                </a:solidFill>
                <a:latin typeface="Times New Roman" panose="02020603050405020304" pitchFamily="18" charset="0"/>
                <a:cs typeface="Times New Roman" panose="02020603050405020304" pitchFamily="18" charset="0"/>
              </a:rPr>
              <a:t>After Connecting the Circuit as shown in Circuit diagram, We have to dump the code into Arduino using Arduino IDE.</a:t>
            </a:r>
          </a:p>
          <a:p>
            <a:pPr marL="12700" marR="6350" algn="just">
              <a:lnSpc>
                <a:spcPct val="150000"/>
              </a:lnSpc>
            </a:pPr>
            <a:endParaRPr lang="en-US" sz="2400" spc="40" dirty="0">
              <a:solidFill>
                <a:schemeClr val="bg1"/>
              </a:solidFill>
              <a:latin typeface="Times New Roman" panose="02020603050405020304" pitchFamily="18" charset="0"/>
              <a:cs typeface="Times New Roman" panose="02020603050405020304" pitchFamily="18" charset="0"/>
            </a:endParaRPr>
          </a:p>
          <a:p>
            <a:pPr marL="355600" marR="6350" indent="-342900" algn="just">
              <a:lnSpc>
                <a:spcPct val="150000"/>
              </a:lnSpc>
              <a:buFont typeface="Wingdings" panose="05000000000000000000" pitchFamily="2" charset="2"/>
              <a:buChar char="Ø"/>
            </a:pPr>
            <a:r>
              <a:rPr lang="en-US" sz="2400" spc="40" dirty="0">
                <a:solidFill>
                  <a:schemeClr val="bg1"/>
                </a:solidFill>
                <a:latin typeface="Times New Roman" panose="02020603050405020304" pitchFamily="18" charset="0"/>
                <a:cs typeface="Times New Roman" panose="02020603050405020304" pitchFamily="18" charset="0"/>
              </a:rPr>
              <a:t>After Dumping the code into Arduino Board, The Servo Motor rotates along with the Ultrasonic Sensor. The Ultrasonic Sensor gives data to the Serial Monitor.</a:t>
            </a:r>
          </a:p>
          <a:p>
            <a:pPr marL="12700" marR="6350" algn="just">
              <a:lnSpc>
                <a:spcPct val="150000"/>
              </a:lnSpc>
            </a:pPr>
            <a:endParaRPr lang="en-US" sz="2400" spc="40" dirty="0">
              <a:solidFill>
                <a:schemeClr val="bg1"/>
              </a:solidFill>
              <a:latin typeface="Times New Roman" panose="02020603050405020304" pitchFamily="18" charset="0"/>
              <a:cs typeface="Times New Roman" panose="02020603050405020304" pitchFamily="18" charset="0"/>
            </a:endParaRPr>
          </a:p>
          <a:p>
            <a:pPr marL="355600" marR="6350" indent="-342900" algn="just">
              <a:lnSpc>
                <a:spcPct val="150000"/>
              </a:lnSpc>
              <a:buFont typeface="Wingdings" panose="05000000000000000000" pitchFamily="2" charset="2"/>
              <a:buChar char="Ø"/>
            </a:pPr>
            <a:r>
              <a:rPr lang="en-US" sz="2400" spc="40" dirty="0">
                <a:solidFill>
                  <a:schemeClr val="bg1"/>
                </a:solidFill>
                <a:latin typeface="Times New Roman" panose="02020603050405020304" pitchFamily="18" charset="0"/>
                <a:cs typeface="Times New Roman" panose="02020603050405020304" pitchFamily="18" charset="0"/>
              </a:rPr>
              <a:t>The Processing Software takes input from the Serial Monitor and Visualize the result in the designed Radar graph.</a:t>
            </a:r>
          </a:p>
        </p:txBody>
      </p:sp>
    </p:spTree>
    <p:extLst>
      <p:ext uri="{BB962C8B-B14F-4D97-AF65-F5344CB8AC3E}">
        <p14:creationId xmlns:p14="http://schemas.microsoft.com/office/powerpoint/2010/main" val="18484897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F5F1B5F-EA7D-0FE3-5F93-57252211A826}"/>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6" name="Text 3"/>
          <p:cNvSpPr/>
          <p:nvPr/>
        </p:nvSpPr>
        <p:spPr>
          <a:xfrm>
            <a:off x="590117" y="620963"/>
            <a:ext cx="4443889" cy="694373"/>
          </a:xfrm>
          <a:prstGeom prst="rect">
            <a:avLst/>
          </a:prstGeom>
          <a:noFill/>
          <a:ln/>
        </p:spPr>
        <p:txBody>
          <a:bodyPr wrap="none" rtlCol="0" anchor="t"/>
          <a:lstStyle/>
          <a:p>
            <a:pPr>
              <a:lnSpc>
                <a:spcPts val="5468"/>
              </a:lnSpc>
            </a:pPr>
            <a:r>
              <a:rPr lang="en-US" sz="4400" b="1" kern="0" spc="-131" dirty="0">
                <a:solidFill>
                  <a:srgbClr val="FFFFFF"/>
                </a:solidFill>
                <a:latin typeface="Times New Roman" panose="02020603050405020304" pitchFamily="18" charset="0"/>
                <a:ea typeface="Inter" pitchFamily="34" charset="-122"/>
                <a:cs typeface="Times New Roman" panose="02020603050405020304" pitchFamily="18" charset="0"/>
              </a:rPr>
              <a:t>Output</a:t>
            </a:r>
            <a:r>
              <a:rPr lang="en-US" sz="4374" b="1" kern="0" spc="-131" dirty="0">
                <a:solidFill>
                  <a:srgbClr val="FFFFFF"/>
                </a:solidFill>
                <a:latin typeface="Times New Roman" panose="02020603050405020304" pitchFamily="18" charset="0"/>
                <a:ea typeface="Inter" pitchFamily="34" charset="-122"/>
                <a:cs typeface="Times New Roman" panose="02020603050405020304" pitchFamily="18" charset="0"/>
              </a:rPr>
              <a:t>:</a:t>
            </a:r>
            <a:endParaRPr lang="en-US" sz="4374" dirty="0">
              <a:latin typeface="Times New Roman" panose="02020603050405020304" pitchFamily="18" charset="0"/>
              <a:cs typeface="Times New Roman" panose="02020603050405020304" pitchFamily="18" charset="0"/>
            </a:endParaRPr>
          </a:p>
        </p:txBody>
      </p:sp>
      <p:sp>
        <p:nvSpPr>
          <p:cNvPr id="8" name="Text 5"/>
          <p:cNvSpPr/>
          <p:nvPr/>
        </p:nvSpPr>
        <p:spPr>
          <a:xfrm>
            <a:off x="2209086" y="3549850"/>
            <a:ext cx="157758" cy="416481"/>
          </a:xfrm>
          <a:prstGeom prst="rect">
            <a:avLst/>
          </a:prstGeom>
          <a:noFill/>
          <a:ln/>
        </p:spPr>
        <p:txBody>
          <a:bodyPr wrap="none" rtlCol="0" anchor="t"/>
          <a:lstStyle/>
          <a:p>
            <a:pPr algn="ctr">
              <a:lnSpc>
                <a:spcPts val="3281"/>
              </a:lnSpc>
            </a:pPr>
            <a:endParaRPr lang="en-US" sz="2624" dirty="0"/>
          </a:p>
        </p:txBody>
      </p:sp>
      <p:sp>
        <p:nvSpPr>
          <p:cNvPr id="9" name="Text 6"/>
          <p:cNvSpPr/>
          <p:nvPr/>
        </p:nvSpPr>
        <p:spPr>
          <a:xfrm>
            <a:off x="2760107" y="3584498"/>
            <a:ext cx="2647950" cy="694373"/>
          </a:xfrm>
          <a:prstGeom prst="rect">
            <a:avLst/>
          </a:prstGeom>
          <a:noFill/>
          <a:ln/>
        </p:spPr>
        <p:txBody>
          <a:bodyPr wrap="square" rtlCol="0" anchor="t"/>
          <a:lstStyle/>
          <a:p>
            <a:pPr>
              <a:lnSpc>
                <a:spcPts val="2734"/>
              </a:lnSpc>
            </a:pPr>
            <a:endParaRPr lang="en-US" sz="2187" dirty="0"/>
          </a:p>
        </p:txBody>
      </p:sp>
      <p:sp>
        <p:nvSpPr>
          <p:cNvPr id="10" name="Text 7"/>
          <p:cNvSpPr/>
          <p:nvPr/>
        </p:nvSpPr>
        <p:spPr>
          <a:xfrm>
            <a:off x="2760107" y="4501039"/>
            <a:ext cx="2647950" cy="1421606"/>
          </a:xfrm>
          <a:prstGeom prst="rect">
            <a:avLst/>
          </a:prstGeom>
          <a:noFill/>
          <a:ln/>
        </p:spPr>
        <p:txBody>
          <a:bodyPr wrap="square" rtlCol="0" anchor="t"/>
          <a:lstStyle/>
          <a:p>
            <a:pPr>
              <a:lnSpc>
                <a:spcPts val="2799"/>
              </a:lnSpc>
            </a:pPr>
            <a:endParaRPr lang="en-US" sz="1750" dirty="0"/>
          </a:p>
        </p:txBody>
      </p:sp>
      <p:sp>
        <p:nvSpPr>
          <p:cNvPr id="12" name="Text 9"/>
          <p:cNvSpPr/>
          <p:nvPr/>
        </p:nvSpPr>
        <p:spPr>
          <a:xfrm>
            <a:off x="5782270" y="3549850"/>
            <a:ext cx="195858" cy="416481"/>
          </a:xfrm>
          <a:prstGeom prst="rect">
            <a:avLst/>
          </a:prstGeom>
          <a:noFill/>
          <a:ln/>
        </p:spPr>
        <p:txBody>
          <a:bodyPr wrap="none" rtlCol="0" anchor="t"/>
          <a:lstStyle/>
          <a:p>
            <a:pPr algn="ctr">
              <a:lnSpc>
                <a:spcPts val="3281"/>
              </a:lnSpc>
            </a:pPr>
            <a:endParaRPr lang="en-US" sz="2624" dirty="0"/>
          </a:p>
        </p:txBody>
      </p:sp>
      <p:sp>
        <p:nvSpPr>
          <p:cNvPr id="13" name="Text 10"/>
          <p:cNvSpPr/>
          <p:nvPr/>
        </p:nvSpPr>
        <p:spPr>
          <a:xfrm>
            <a:off x="6352342" y="3584498"/>
            <a:ext cx="2647950" cy="694373"/>
          </a:xfrm>
          <a:prstGeom prst="rect">
            <a:avLst/>
          </a:prstGeom>
          <a:noFill/>
          <a:ln/>
        </p:spPr>
        <p:txBody>
          <a:bodyPr wrap="square" rtlCol="0" anchor="t"/>
          <a:lstStyle/>
          <a:p>
            <a:pPr>
              <a:lnSpc>
                <a:spcPts val="2734"/>
              </a:lnSpc>
            </a:pPr>
            <a:endParaRPr lang="en-US" sz="2187" dirty="0"/>
          </a:p>
        </p:txBody>
      </p:sp>
      <p:sp>
        <p:nvSpPr>
          <p:cNvPr id="14" name="Text 11"/>
          <p:cNvSpPr/>
          <p:nvPr/>
        </p:nvSpPr>
        <p:spPr>
          <a:xfrm>
            <a:off x="6352342" y="4501041"/>
            <a:ext cx="2647950" cy="1066205"/>
          </a:xfrm>
          <a:prstGeom prst="rect">
            <a:avLst/>
          </a:prstGeom>
          <a:noFill/>
          <a:ln/>
        </p:spPr>
        <p:txBody>
          <a:bodyPr wrap="square" rtlCol="0" anchor="t"/>
          <a:lstStyle/>
          <a:p>
            <a:pPr>
              <a:lnSpc>
                <a:spcPts val="2799"/>
              </a:lnSpc>
            </a:pPr>
            <a:endParaRPr lang="en-US" sz="1750" dirty="0"/>
          </a:p>
        </p:txBody>
      </p:sp>
      <p:sp>
        <p:nvSpPr>
          <p:cNvPr id="16" name="Text 13"/>
          <p:cNvSpPr/>
          <p:nvPr/>
        </p:nvSpPr>
        <p:spPr>
          <a:xfrm>
            <a:off x="9370695" y="3549850"/>
            <a:ext cx="203478" cy="416481"/>
          </a:xfrm>
          <a:prstGeom prst="rect">
            <a:avLst/>
          </a:prstGeom>
          <a:noFill/>
          <a:ln/>
        </p:spPr>
        <p:txBody>
          <a:bodyPr wrap="none" rtlCol="0" anchor="t"/>
          <a:lstStyle/>
          <a:p>
            <a:pPr algn="ctr">
              <a:lnSpc>
                <a:spcPts val="3281"/>
              </a:lnSpc>
            </a:pPr>
            <a:endParaRPr lang="en-US" sz="2624" dirty="0"/>
          </a:p>
        </p:txBody>
      </p:sp>
      <p:sp>
        <p:nvSpPr>
          <p:cNvPr id="17" name="Text 14"/>
          <p:cNvSpPr/>
          <p:nvPr/>
        </p:nvSpPr>
        <p:spPr>
          <a:xfrm>
            <a:off x="9944576" y="3584496"/>
            <a:ext cx="2221944" cy="347186"/>
          </a:xfrm>
          <a:prstGeom prst="rect">
            <a:avLst/>
          </a:prstGeom>
          <a:noFill/>
          <a:ln/>
        </p:spPr>
        <p:txBody>
          <a:bodyPr wrap="none" rtlCol="0" anchor="t"/>
          <a:lstStyle/>
          <a:p>
            <a:pPr>
              <a:lnSpc>
                <a:spcPts val="2734"/>
              </a:lnSpc>
            </a:pPr>
            <a:endParaRPr lang="en-US" sz="2187" dirty="0"/>
          </a:p>
        </p:txBody>
      </p:sp>
      <p:sp>
        <p:nvSpPr>
          <p:cNvPr id="18" name="Text 15"/>
          <p:cNvSpPr/>
          <p:nvPr/>
        </p:nvSpPr>
        <p:spPr>
          <a:xfrm>
            <a:off x="9944576" y="4153853"/>
            <a:ext cx="2647950" cy="1421606"/>
          </a:xfrm>
          <a:prstGeom prst="rect">
            <a:avLst/>
          </a:prstGeom>
          <a:noFill/>
          <a:ln/>
        </p:spPr>
        <p:txBody>
          <a:bodyPr wrap="square" rtlCol="0" anchor="t"/>
          <a:lstStyle/>
          <a:p>
            <a:pPr>
              <a:lnSpc>
                <a:spcPts val="2799"/>
              </a:lnSpc>
            </a:pPr>
            <a:endParaRPr lang="en-US" sz="1750" dirty="0"/>
          </a:p>
        </p:txBody>
      </p:sp>
      <p:pic>
        <p:nvPicPr>
          <p:cNvPr id="23" name="Picture 22" descr="A computer with wires on a table">
            <a:extLst>
              <a:ext uri="{FF2B5EF4-FFF2-40B4-BE49-F238E27FC236}">
                <a16:creationId xmlns:a16="http://schemas.microsoft.com/office/drawing/2014/main" id="{83C03E16-F56C-0EBA-39E1-9326EA3DD106}"/>
              </a:ext>
            </a:extLst>
          </p:cNvPr>
          <p:cNvPicPr>
            <a:picLocks noChangeAspect="1"/>
          </p:cNvPicPr>
          <p:nvPr/>
        </p:nvPicPr>
        <p:blipFill>
          <a:blip r:embed="rId4"/>
          <a:stretch>
            <a:fillRect/>
          </a:stretch>
        </p:blipFill>
        <p:spPr>
          <a:xfrm>
            <a:off x="6393591" y="2523702"/>
            <a:ext cx="7825711" cy="4681908"/>
          </a:xfrm>
          <a:prstGeom prst="rect">
            <a:avLst/>
          </a:prstGeom>
        </p:spPr>
      </p:pic>
      <p:pic>
        <p:nvPicPr>
          <p:cNvPr id="25" name="Picture 24" descr="A robot with wires and wires">
            <a:extLst>
              <a:ext uri="{FF2B5EF4-FFF2-40B4-BE49-F238E27FC236}">
                <a16:creationId xmlns:a16="http://schemas.microsoft.com/office/drawing/2014/main" id="{A5935897-0195-7B33-21D5-9E914952373D}"/>
              </a:ext>
            </a:extLst>
          </p:cNvPr>
          <p:cNvPicPr>
            <a:picLocks noChangeAspect="1"/>
          </p:cNvPicPr>
          <p:nvPr/>
        </p:nvPicPr>
        <p:blipFill>
          <a:blip r:embed="rId5"/>
          <a:stretch>
            <a:fillRect/>
          </a:stretch>
        </p:blipFill>
        <p:spPr>
          <a:xfrm>
            <a:off x="955527" y="1746401"/>
            <a:ext cx="4748666" cy="6158040"/>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down)">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ppt_x"/>
                                          </p:val>
                                        </p:tav>
                                        <p:tav tm="100000">
                                          <p:val>
                                            <p:strVal val="#ppt_x"/>
                                          </p:val>
                                        </p:tav>
                                      </p:tavLst>
                                    </p:anim>
                                    <p:anim calcmode="lin" valueType="num">
                                      <p:cBhvr additive="base">
                                        <p:cTn id="13"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375E6CC-A050-AC00-FD2F-AA349F999B30}"/>
              </a:ext>
            </a:extLst>
          </p:cNvPr>
          <p:cNvPicPr/>
          <p:nvPr/>
        </p:nvPicPr>
        <p:blipFill>
          <a:blip r:embed="rId5">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736467" y="680323"/>
            <a:ext cx="5447467" cy="694373"/>
          </a:xfrm>
          <a:prstGeom prst="rect">
            <a:avLst/>
          </a:prstGeom>
          <a:noFill/>
          <a:ln/>
        </p:spPr>
        <p:txBody>
          <a:bodyPr wrap="none" rtlCol="0" anchor="t"/>
          <a:lstStyle/>
          <a:p>
            <a:pPr>
              <a:lnSpc>
                <a:spcPts val="5468"/>
              </a:lnSpc>
            </a:pP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6675001" y="3984427"/>
            <a:ext cx="7122200" cy="799624"/>
          </a:xfrm>
          <a:prstGeom prst="rect">
            <a:avLst/>
          </a:prstGeom>
          <a:noFill/>
          <a:ln/>
        </p:spPr>
        <p:txBody>
          <a:bodyPr wrap="squar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6675001" y="4872871"/>
            <a:ext cx="7122200" cy="399812"/>
          </a:xfrm>
          <a:prstGeom prst="rect">
            <a:avLst/>
          </a:prstGeom>
          <a:noFill/>
          <a:ln/>
        </p:spPr>
        <p:txBody>
          <a:bodyPr wrap="non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9FD17C5A-4F3F-993A-1368-F8D2039F9806}"/>
              </a:ext>
            </a:extLst>
          </p:cNvPr>
          <p:cNvSpPr txBox="1"/>
          <p:nvPr/>
        </p:nvSpPr>
        <p:spPr>
          <a:xfrm>
            <a:off x="736467" y="605255"/>
            <a:ext cx="4609134" cy="769441"/>
          </a:xfrm>
          <a:prstGeom prst="rect">
            <a:avLst/>
          </a:prstGeom>
          <a:noFill/>
        </p:spPr>
        <p:txBody>
          <a:bodyPr wrap="square" rtlCol="0">
            <a:spAutoFit/>
          </a:bodyPr>
          <a:lstStyle/>
          <a:p>
            <a:r>
              <a:rPr lang="en-US" sz="4400" b="1" dirty="0">
                <a:solidFill>
                  <a:schemeClr val="bg1"/>
                </a:solidFill>
              </a:rPr>
              <a:t>Sample Video:</a:t>
            </a:r>
            <a:endParaRPr lang="en-IN" sz="4400" b="1" dirty="0">
              <a:solidFill>
                <a:schemeClr val="bg1"/>
              </a:solidFill>
            </a:endParaRPr>
          </a:p>
        </p:txBody>
      </p:sp>
      <p:pic>
        <p:nvPicPr>
          <p:cNvPr id="3" name="WhatsApp Video 2024-01-24 at 12.26.12 PM">
            <a:hlinkClick r:id="" action="ppaction://media"/>
            <a:extLst>
              <a:ext uri="{FF2B5EF4-FFF2-40B4-BE49-F238E27FC236}">
                <a16:creationId xmlns:a16="http://schemas.microsoft.com/office/drawing/2014/main" id="{E9D76869-EE35-A70B-257A-65A10680F87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rot="5400000">
            <a:off x="4036866" y="-1784732"/>
            <a:ext cx="6316136" cy="13204534"/>
          </a:xfrm>
          <a:prstGeom prst="rect">
            <a:avLst/>
          </a:prstGeom>
        </p:spPr>
      </p:pic>
    </p:spTree>
    <p:extLst>
      <p:ext uri="{BB962C8B-B14F-4D97-AF65-F5344CB8AC3E}">
        <p14:creationId xmlns:p14="http://schemas.microsoft.com/office/powerpoint/2010/main" val="305604171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9" fill="hold" display="0">
                  <p:stCondLst>
                    <p:cond delay="indefinite"/>
                  </p:stCondLst>
                </p:cTn>
                <p:tgtEl>
                  <p:spTgt spid="3"/>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9F05802-F9F6-A60D-4066-CD11EA57F472}"/>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4" name="Text 2"/>
          <p:cNvSpPr/>
          <p:nvPr/>
        </p:nvSpPr>
        <p:spPr>
          <a:xfrm>
            <a:off x="1123593" y="967561"/>
            <a:ext cx="4443889" cy="694373"/>
          </a:xfrm>
          <a:prstGeom prst="rect">
            <a:avLst/>
          </a:prstGeom>
          <a:noFill/>
          <a:ln/>
        </p:spPr>
        <p:txBody>
          <a:bodyPr wrap="none" rtlCol="0" anchor="t"/>
          <a:lstStyle/>
          <a:p>
            <a:pPr>
              <a:lnSpc>
                <a:spcPts val="5468"/>
              </a:lnSpc>
            </a:pPr>
            <a:r>
              <a:rPr lang="en-US" sz="4400" b="1" kern="0" spc="-131" dirty="0">
                <a:solidFill>
                  <a:srgbClr val="FFFFFF"/>
                </a:solidFill>
                <a:latin typeface="Times New Roman" panose="02020603050405020304" pitchFamily="18" charset="0"/>
                <a:ea typeface="Inter" pitchFamily="34" charset="-122"/>
                <a:cs typeface="Times New Roman" panose="02020603050405020304" pitchFamily="18" charset="0"/>
              </a:rPr>
              <a:t>Advantages:</a:t>
            </a:r>
            <a:endParaRPr lang="en-US" sz="4400" dirty="0">
              <a:latin typeface="Times New Roman" panose="02020603050405020304" pitchFamily="18" charset="0"/>
              <a:cs typeface="Times New Roman" panose="02020603050405020304" pitchFamily="18" charset="0"/>
            </a:endParaRPr>
          </a:p>
        </p:txBody>
      </p:sp>
      <p:sp>
        <p:nvSpPr>
          <p:cNvPr id="5" name="Text 3"/>
          <p:cNvSpPr/>
          <p:nvPr/>
        </p:nvSpPr>
        <p:spPr>
          <a:xfrm>
            <a:off x="1286933" y="2629495"/>
            <a:ext cx="2983125" cy="979613"/>
          </a:xfrm>
          <a:prstGeom prst="rect">
            <a:avLst/>
          </a:prstGeom>
          <a:noFill/>
          <a:ln/>
        </p:spPr>
        <p:txBody>
          <a:bodyPr wrap="square" rtlCol="0" anchor="t"/>
          <a:lstStyle/>
          <a:p>
            <a:pPr algn="just">
              <a:lnSpc>
                <a:spcPts val="3281"/>
              </a:lnSpc>
            </a:pPr>
            <a:endParaRPr lang="en-US" sz="2624" dirty="0">
              <a:latin typeface="Times New Roman" panose="02020603050405020304" pitchFamily="18" charset="0"/>
              <a:cs typeface="Times New Roman" panose="02020603050405020304" pitchFamily="18" charset="0"/>
            </a:endParaRPr>
          </a:p>
        </p:txBody>
      </p:sp>
      <p:sp>
        <p:nvSpPr>
          <p:cNvPr id="6" name="Text 4"/>
          <p:cNvSpPr/>
          <p:nvPr/>
        </p:nvSpPr>
        <p:spPr>
          <a:xfrm>
            <a:off x="1286933" y="4099859"/>
            <a:ext cx="2876323" cy="1421606"/>
          </a:xfrm>
          <a:prstGeom prst="rect">
            <a:avLst/>
          </a:prstGeom>
          <a:noFill/>
          <a:ln/>
        </p:spPr>
        <p:txBody>
          <a:bodyPr wrap="square" rtlCol="0" anchor="t"/>
          <a:lstStyle/>
          <a:p>
            <a:pPr algn="just">
              <a:lnSpc>
                <a:spcPts val="2799"/>
              </a:lnSpc>
            </a:pPr>
            <a:endParaRPr lang="en-US" sz="2000" dirty="0">
              <a:latin typeface="Times New Roman" panose="02020603050405020304" pitchFamily="18" charset="0"/>
              <a:cs typeface="Times New Roman" panose="02020603050405020304" pitchFamily="18" charset="0"/>
            </a:endParaRPr>
          </a:p>
        </p:txBody>
      </p:sp>
      <p:sp>
        <p:nvSpPr>
          <p:cNvPr id="7" name="Text 5"/>
          <p:cNvSpPr/>
          <p:nvPr/>
        </p:nvSpPr>
        <p:spPr>
          <a:xfrm>
            <a:off x="2370667" y="2824618"/>
            <a:ext cx="9177865" cy="1007101"/>
          </a:xfrm>
          <a:prstGeom prst="rect">
            <a:avLst/>
          </a:prstGeom>
          <a:noFill/>
          <a:ln/>
        </p:spPr>
        <p:txBody>
          <a:bodyPr wrap="square" rtlCol="0" anchor="t"/>
          <a:lstStyle/>
          <a:p>
            <a:pPr marL="457200" indent="-457200" algn="just">
              <a:lnSpc>
                <a:spcPts val="3281"/>
              </a:lnSpc>
              <a:buFont typeface="Arial" panose="020B0604020202020204" pitchFamily="34" charset="0"/>
              <a:buChar char="•"/>
            </a:pPr>
            <a:r>
              <a:rPr lang="en-US" sz="2800" kern="0" spc="-79" dirty="0">
                <a:solidFill>
                  <a:srgbClr val="FFFFFF"/>
                </a:solidFill>
                <a:latin typeface="Times New Roman" panose="02020603050405020304" pitchFamily="18" charset="0"/>
                <a:ea typeface="Inter" pitchFamily="34" charset="-122"/>
                <a:cs typeface="Times New Roman" panose="02020603050405020304" pitchFamily="18" charset="0"/>
              </a:rPr>
              <a:t>Works in adverse weather conditions</a:t>
            </a:r>
          </a:p>
          <a:p>
            <a:pPr marL="457200" indent="-457200" algn="just">
              <a:lnSpc>
                <a:spcPts val="3281"/>
              </a:lnSpc>
              <a:buFont typeface="Arial" panose="020B0604020202020204" pitchFamily="34" charset="0"/>
              <a:buChar char="•"/>
            </a:pPr>
            <a:endParaRPr lang="en-US" sz="2800" kern="0" spc="-79" dirty="0">
              <a:solidFill>
                <a:srgbClr val="FFFFFF"/>
              </a:solidFill>
              <a:latin typeface="Times New Roman" panose="02020603050405020304" pitchFamily="18" charset="0"/>
              <a:ea typeface="Inter" pitchFamily="34" charset="-122"/>
              <a:cs typeface="Times New Roman" panose="02020603050405020304" pitchFamily="18" charset="0"/>
            </a:endParaRPr>
          </a:p>
          <a:p>
            <a:pPr marL="457200" indent="-457200" algn="just">
              <a:lnSpc>
                <a:spcPts val="3281"/>
              </a:lnSpc>
              <a:buFont typeface="Arial" panose="020B0604020202020204" pitchFamily="34" charset="0"/>
              <a:buChar char="•"/>
            </a:pPr>
            <a:endParaRPr lang="en-US" sz="2800" kern="0" spc="-79" dirty="0">
              <a:solidFill>
                <a:srgbClr val="FFFFFF"/>
              </a:solidFill>
              <a:latin typeface="Times New Roman" panose="02020603050405020304" pitchFamily="18" charset="0"/>
              <a:ea typeface="Inter" pitchFamily="34" charset="-122"/>
              <a:cs typeface="Times New Roman" panose="02020603050405020304" pitchFamily="18" charset="0"/>
            </a:endParaRPr>
          </a:p>
          <a:p>
            <a:pPr marL="457200" indent="-457200" algn="just">
              <a:lnSpc>
                <a:spcPts val="3281"/>
              </a:lnSpc>
              <a:buFont typeface="Arial" panose="020B0604020202020204" pitchFamily="34" charset="0"/>
              <a:buChar char="•"/>
            </a:pPr>
            <a:r>
              <a:rPr lang="en-US" sz="2800" kern="0" spc="-79" dirty="0">
                <a:solidFill>
                  <a:srgbClr val="FFFFFF"/>
                </a:solidFill>
                <a:latin typeface="Times New Roman" panose="02020603050405020304" pitchFamily="18" charset="0"/>
                <a:ea typeface="Inter" pitchFamily="34" charset="-122"/>
                <a:cs typeface="Times New Roman" panose="02020603050405020304" pitchFamily="18" charset="0"/>
              </a:rPr>
              <a:t>Precise location and distance calculation</a:t>
            </a:r>
          </a:p>
          <a:p>
            <a:pPr marL="457200" indent="-457200" algn="just">
              <a:lnSpc>
                <a:spcPts val="3281"/>
              </a:lnSpc>
              <a:buFont typeface="Arial" panose="020B0604020202020204" pitchFamily="34" charset="0"/>
              <a:buChar char="•"/>
            </a:pPr>
            <a:endParaRPr lang="en-US" sz="2800" kern="0" spc="-79" dirty="0">
              <a:solidFill>
                <a:srgbClr val="FFFFFF"/>
              </a:solidFill>
              <a:latin typeface="Times New Roman" panose="02020603050405020304" pitchFamily="18" charset="0"/>
              <a:ea typeface="Inter" pitchFamily="34" charset="-122"/>
              <a:cs typeface="Times New Roman" panose="02020603050405020304" pitchFamily="18" charset="0"/>
            </a:endParaRPr>
          </a:p>
          <a:p>
            <a:pPr marL="457200" indent="-457200" algn="just">
              <a:lnSpc>
                <a:spcPts val="3281"/>
              </a:lnSpc>
              <a:buFont typeface="Arial" panose="020B0604020202020204" pitchFamily="34" charset="0"/>
              <a:buChar char="•"/>
            </a:pPr>
            <a:endParaRPr lang="en-US" sz="2800" kern="0" spc="-79" dirty="0">
              <a:solidFill>
                <a:srgbClr val="FFFFFF"/>
              </a:solidFill>
              <a:latin typeface="Times New Roman" panose="02020603050405020304" pitchFamily="18" charset="0"/>
              <a:ea typeface="Inter" pitchFamily="34" charset="-122"/>
              <a:cs typeface="Times New Roman" panose="02020603050405020304" pitchFamily="18" charset="0"/>
            </a:endParaRPr>
          </a:p>
          <a:p>
            <a:pPr marL="457200" indent="-457200" algn="just">
              <a:lnSpc>
                <a:spcPts val="3281"/>
              </a:lnSpc>
              <a:buFont typeface="Arial" panose="020B0604020202020204" pitchFamily="34" charset="0"/>
              <a:buChar char="•"/>
            </a:pPr>
            <a:r>
              <a:rPr lang="en-US" sz="2800" kern="0" spc="-79" dirty="0">
                <a:solidFill>
                  <a:srgbClr val="FFFFFF"/>
                </a:solidFill>
                <a:latin typeface="Times New Roman" panose="02020603050405020304" pitchFamily="18" charset="0"/>
                <a:ea typeface="Inter" pitchFamily="34" charset="-122"/>
                <a:cs typeface="Times New Roman" panose="02020603050405020304" pitchFamily="18" charset="0"/>
              </a:rPr>
              <a:t>Versatility</a:t>
            </a:r>
            <a:endParaRPr lang="en-US" sz="2800" dirty="0">
              <a:latin typeface="Times New Roman" panose="02020603050405020304" pitchFamily="18" charset="0"/>
              <a:cs typeface="Times New Roman" panose="02020603050405020304" pitchFamily="18" charset="0"/>
            </a:endParaRPr>
          </a:p>
          <a:p>
            <a:pPr algn="just">
              <a:lnSpc>
                <a:spcPts val="3281"/>
              </a:lnSpc>
            </a:pPr>
            <a:endParaRPr lang="en-US" sz="2624" dirty="0">
              <a:latin typeface="Times New Roman" panose="02020603050405020304" pitchFamily="18" charset="0"/>
              <a:cs typeface="Times New Roman" panose="02020603050405020304" pitchFamily="18" charset="0"/>
            </a:endParaRPr>
          </a:p>
        </p:txBody>
      </p:sp>
      <p:sp>
        <p:nvSpPr>
          <p:cNvPr id="8" name="Text 6"/>
          <p:cNvSpPr/>
          <p:nvPr/>
        </p:nvSpPr>
        <p:spPr>
          <a:xfrm>
            <a:off x="5167012" y="4077095"/>
            <a:ext cx="2876323" cy="2132409"/>
          </a:xfrm>
          <a:prstGeom prst="rect">
            <a:avLst/>
          </a:prstGeom>
          <a:noFill/>
          <a:ln/>
        </p:spPr>
        <p:txBody>
          <a:bodyPr wrap="square" rtlCol="0" anchor="t"/>
          <a:lstStyle/>
          <a:p>
            <a:pPr algn="just">
              <a:lnSpc>
                <a:spcPts val="2799"/>
              </a:lnSpc>
            </a:pPr>
            <a:endParaRPr lang="en-US" sz="2000" dirty="0">
              <a:latin typeface="Times New Roman" panose="02020603050405020304" pitchFamily="18" charset="0"/>
              <a:cs typeface="Times New Roman" panose="02020603050405020304" pitchFamily="18" charset="0"/>
            </a:endParaRPr>
          </a:p>
        </p:txBody>
      </p:sp>
      <p:sp>
        <p:nvSpPr>
          <p:cNvPr id="9" name="Text 7"/>
          <p:cNvSpPr/>
          <p:nvPr/>
        </p:nvSpPr>
        <p:spPr>
          <a:xfrm>
            <a:off x="9313006" y="2629497"/>
            <a:ext cx="4030463" cy="979613"/>
          </a:xfrm>
          <a:prstGeom prst="rect">
            <a:avLst/>
          </a:prstGeom>
          <a:noFill/>
          <a:ln/>
        </p:spPr>
        <p:txBody>
          <a:bodyPr wrap="square" rtlCol="0" anchor="t"/>
          <a:lstStyle/>
          <a:p>
            <a:pPr algn="just">
              <a:lnSpc>
                <a:spcPts val="3281"/>
              </a:lnSpc>
            </a:pPr>
            <a:endParaRPr lang="en-US" sz="2624" dirty="0">
              <a:latin typeface="Times New Roman" panose="02020603050405020304" pitchFamily="18" charset="0"/>
              <a:cs typeface="Times New Roman" panose="02020603050405020304" pitchFamily="18" charset="0"/>
            </a:endParaRPr>
          </a:p>
        </p:txBody>
      </p:sp>
      <p:sp>
        <p:nvSpPr>
          <p:cNvPr id="10" name="Text 8"/>
          <p:cNvSpPr/>
          <p:nvPr/>
        </p:nvSpPr>
        <p:spPr>
          <a:xfrm>
            <a:off x="9463393" y="4077094"/>
            <a:ext cx="2876323" cy="2132409"/>
          </a:xfrm>
          <a:prstGeom prst="rect">
            <a:avLst/>
          </a:prstGeom>
          <a:noFill/>
          <a:ln/>
        </p:spPr>
        <p:txBody>
          <a:bodyPr wrap="square" rtlCol="0" anchor="t"/>
          <a:lstStyle/>
          <a:p>
            <a:pPr algn="just">
              <a:lnSpc>
                <a:spcPts val="2799"/>
              </a:lnSpc>
            </a:pPr>
            <a:endParaRPr lang="en-US" sz="2000" dirty="0">
              <a:latin typeface="Times New Roman" panose="02020603050405020304" pitchFamily="18" charset="0"/>
              <a:cs typeface="Times New Roman" panose="02020603050405020304" pitchFamily="18" charset="0"/>
            </a:endParaRPr>
          </a:p>
        </p:txBody>
      </p:sp>
      <p:sp>
        <p:nvSpPr>
          <p:cNvPr id="11" name="Text 9"/>
          <p:cNvSpPr/>
          <p:nvPr/>
        </p:nvSpPr>
        <p:spPr>
          <a:xfrm>
            <a:off x="10382966" y="2629497"/>
            <a:ext cx="2232065" cy="1665923"/>
          </a:xfrm>
          <a:prstGeom prst="rect">
            <a:avLst/>
          </a:prstGeom>
          <a:noFill/>
          <a:ln/>
        </p:spPr>
        <p:txBody>
          <a:bodyPr wrap="square" rtlCol="0" anchor="t"/>
          <a:lstStyle/>
          <a:p>
            <a:pPr>
              <a:lnSpc>
                <a:spcPts val="3281"/>
              </a:lnSpc>
            </a:pPr>
            <a:endParaRPr lang="en-US" sz="2624" dirty="0">
              <a:latin typeface="Times New Roman" panose="02020603050405020304" pitchFamily="18" charset="0"/>
              <a:cs typeface="Times New Roman" panose="02020603050405020304" pitchFamily="18" charset="0"/>
            </a:endParaRPr>
          </a:p>
        </p:txBody>
      </p:sp>
      <p:sp>
        <p:nvSpPr>
          <p:cNvPr id="12" name="Text 10"/>
          <p:cNvSpPr/>
          <p:nvPr/>
        </p:nvSpPr>
        <p:spPr>
          <a:xfrm>
            <a:off x="10382966" y="4517590"/>
            <a:ext cx="2232065" cy="2132409"/>
          </a:xfrm>
          <a:prstGeom prst="rect">
            <a:avLst/>
          </a:prstGeom>
          <a:noFill/>
          <a:ln/>
        </p:spPr>
        <p:txBody>
          <a:bodyPr wrap="square" rtlCol="0" anchor="t"/>
          <a:lstStyle/>
          <a:p>
            <a:pPr>
              <a:lnSpc>
                <a:spcPts val="2799"/>
              </a:lnSpc>
            </a:pPr>
            <a:endParaRPr lang="en-US" sz="1750" dirty="0">
              <a:latin typeface="Times New Roman" panose="02020603050405020304" pitchFamily="18" charset="0"/>
              <a:cs typeface="Times New Roman" panose="02020603050405020304" pitchFamily="18" charset="0"/>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3" end="3"/>
                                            </p:txEl>
                                          </p:spTgt>
                                        </p:tgtEl>
                                        <p:attrNameLst>
                                          <p:attrName>style.visibility</p:attrName>
                                        </p:attrNameLst>
                                      </p:cBhvr>
                                      <p:to>
                                        <p:strVal val="visible"/>
                                      </p:to>
                                    </p:set>
                                    <p:animEffect transition="in" filter="fade">
                                      <p:cBhvr>
                                        <p:cTn id="12" dur="500"/>
                                        <p:tgtEl>
                                          <p:spTgt spid="7">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animEffect transition="in" filter="fade">
                                      <p:cBhvr>
                                        <p:cTn id="17"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9F05802-F9F6-A60D-4066-CD11EA57F472}"/>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4" name="Text 2"/>
          <p:cNvSpPr/>
          <p:nvPr/>
        </p:nvSpPr>
        <p:spPr>
          <a:xfrm>
            <a:off x="1123593" y="967561"/>
            <a:ext cx="4443889" cy="694373"/>
          </a:xfrm>
          <a:prstGeom prst="rect">
            <a:avLst/>
          </a:prstGeom>
          <a:noFill/>
          <a:ln/>
        </p:spPr>
        <p:txBody>
          <a:bodyPr wrap="none" rtlCol="0" anchor="t"/>
          <a:lstStyle/>
          <a:p>
            <a:pPr>
              <a:lnSpc>
                <a:spcPts val="5468"/>
              </a:lnSpc>
            </a:pPr>
            <a:r>
              <a:rPr lang="en-US" sz="4400" b="1" kern="0" spc="-131" dirty="0">
                <a:solidFill>
                  <a:srgbClr val="FFFFFF"/>
                </a:solidFill>
                <a:latin typeface="Times New Roman" panose="02020603050405020304" pitchFamily="18" charset="0"/>
                <a:ea typeface="Inter" pitchFamily="34" charset="-122"/>
                <a:cs typeface="Times New Roman" panose="02020603050405020304" pitchFamily="18" charset="0"/>
              </a:rPr>
              <a:t>Disadvantages:</a:t>
            </a:r>
            <a:endParaRPr lang="en-US" sz="4400" dirty="0">
              <a:latin typeface="Times New Roman" panose="02020603050405020304" pitchFamily="18" charset="0"/>
              <a:cs typeface="Times New Roman" panose="02020603050405020304" pitchFamily="18" charset="0"/>
            </a:endParaRPr>
          </a:p>
        </p:txBody>
      </p:sp>
      <p:sp>
        <p:nvSpPr>
          <p:cNvPr id="5" name="Text 3"/>
          <p:cNvSpPr/>
          <p:nvPr/>
        </p:nvSpPr>
        <p:spPr>
          <a:xfrm>
            <a:off x="1286933" y="2629495"/>
            <a:ext cx="2983125" cy="979613"/>
          </a:xfrm>
          <a:prstGeom prst="rect">
            <a:avLst/>
          </a:prstGeom>
          <a:noFill/>
          <a:ln/>
        </p:spPr>
        <p:txBody>
          <a:bodyPr wrap="square" rtlCol="0" anchor="t"/>
          <a:lstStyle/>
          <a:p>
            <a:pPr algn="just">
              <a:lnSpc>
                <a:spcPts val="3281"/>
              </a:lnSpc>
            </a:pPr>
            <a:endParaRPr lang="en-US" sz="2624" dirty="0">
              <a:latin typeface="Times New Roman" panose="02020603050405020304" pitchFamily="18" charset="0"/>
              <a:cs typeface="Times New Roman" panose="02020603050405020304" pitchFamily="18" charset="0"/>
            </a:endParaRPr>
          </a:p>
        </p:txBody>
      </p:sp>
      <p:sp>
        <p:nvSpPr>
          <p:cNvPr id="6" name="Text 4"/>
          <p:cNvSpPr/>
          <p:nvPr/>
        </p:nvSpPr>
        <p:spPr>
          <a:xfrm>
            <a:off x="1286933" y="4099859"/>
            <a:ext cx="2876323" cy="1421606"/>
          </a:xfrm>
          <a:prstGeom prst="rect">
            <a:avLst/>
          </a:prstGeom>
          <a:noFill/>
          <a:ln/>
        </p:spPr>
        <p:txBody>
          <a:bodyPr wrap="square" rtlCol="0" anchor="t"/>
          <a:lstStyle/>
          <a:p>
            <a:pPr algn="just">
              <a:lnSpc>
                <a:spcPts val="2799"/>
              </a:lnSpc>
            </a:pPr>
            <a:endParaRPr lang="en-US" sz="2000" dirty="0">
              <a:latin typeface="Times New Roman" panose="02020603050405020304" pitchFamily="18" charset="0"/>
              <a:cs typeface="Times New Roman" panose="02020603050405020304" pitchFamily="18" charset="0"/>
            </a:endParaRPr>
          </a:p>
        </p:txBody>
      </p:sp>
      <p:sp>
        <p:nvSpPr>
          <p:cNvPr id="7" name="Text 5"/>
          <p:cNvSpPr/>
          <p:nvPr/>
        </p:nvSpPr>
        <p:spPr>
          <a:xfrm>
            <a:off x="1286933" y="2824618"/>
            <a:ext cx="12056535" cy="1007101"/>
          </a:xfrm>
          <a:prstGeom prst="rect">
            <a:avLst/>
          </a:prstGeom>
          <a:noFill/>
          <a:ln/>
        </p:spPr>
        <p:txBody>
          <a:bodyPr wrap="square" rtlCol="0" anchor="t"/>
          <a:lstStyle/>
          <a:p>
            <a:pPr marL="355600" marR="7620" indent="-342900">
              <a:lnSpc>
                <a:spcPct val="150000"/>
              </a:lnSpc>
              <a:spcBef>
                <a:spcPts val="100"/>
              </a:spcBef>
              <a:buFont typeface="Wingdings" panose="05000000000000000000" pitchFamily="2" charset="2"/>
              <a:buChar char="Ø"/>
            </a:pPr>
            <a:r>
              <a:rPr lang="en-US" sz="2400" spc="305" dirty="0">
                <a:solidFill>
                  <a:schemeClr val="bg1"/>
                </a:solidFill>
                <a:latin typeface="Times New Roman" panose="02020603050405020304" pitchFamily="18" charset="0"/>
                <a:cs typeface="Times New Roman" panose="02020603050405020304" pitchFamily="18" charset="0"/>
              </a:rPr>
              <a:t>This Ultrasonic Radar </a:t>
            </a:r>
            <a:r>
              <a:rPr lang="en-US" sz="2400" dirty="0">
                <a:solidFill>
                  <a:schemeClr val="bg1"/>
                </a:solidFill>
                <a:latin typeface="Times New Roman" panose="02020603050405020304" pitchFamily="18" charset="0"/>
                <a:cs typeface="Times New Roman" panose="02020603050405020304" pitchFamily="18" charset="0"/>
              </a:rPr>
              <a:t>takes</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more</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time</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spc="55" dirty="0">
                <a:solidFill>
                  <a:schemeClr val="bg1"/>
                </a:solidFill>
                <a:latin typeface="Times New Roman" panose="02020603050405020304" pitchFamily="18" charset="0"/>
                <a:cs typeface="Times New Roman" panose="02020603050405020304" pitchFamily="18" charset="0"/>
              </a:rPr>
              <a:t>to</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spc="70" dirty="0">
                <a:solidFill>
                  <a:schemeClr val="bg1"/>
                </a:solidFill>
                <a:latin typeface="Times New Roman" panose="02020603050405020304" pitchFamily="18" charset="0"/>
                <a:cs typeface="Times New Roman" panose="02020603050405020304" pitchFamily="18" charset="0"/>
              </a:rPr>
              <a:t>lock</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on</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an</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object.</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spc="60" dirty="0">
                <a:solidFill>
                  <a:schemeClr val="bg1"/>
                </a:solidFill>
                <a:latin typeface="Times New Roman" panose="02020603050405020304" pitchFamily="18" charset="0"/>
                <a:cs typeface="Times New Roman" panose="02020603050405020304" pitchFamily="18" charset="0"/>
              </a:rPr>
              <a:t>Since</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spc="55" dirty="0">
                <a:solidFill>
                  <a:schemeClr val="bg1"/>
                </a:solidFill>
                <a:latin typeface="Times New Roman" panose="02020603050405020304" pitchFamily="18" charset="0"/>
                <a:cs typeface="Times New Roman" panose="02020603050405020304" pitchFamily="18" charset="0"/>
              </a:rPr>
              <a:t>radio</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spc="65" dirty="0">
                <a:solidFill>
                  <a:schemeClr val="bg1"/>
                </a:solidFill>
                <a:latin typeface="Times New Roman" panose="02020603050405020304" pitchFamily="18" charset="0"/>
                <a:cs typeface="Times New Roman" panose="02020603050405020304" pitchFamily="18" charset="0"/>
              </a:rPr>
              <a:t>signals</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travel</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freely</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in</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spc="65" dirty="0">
                <a:solidFill>
                  <a:schemeClr val="bg1"/>
                </a:solidFill>
                <a:latin typeface="Times New Roman" panose="02020603050405020304" pitchFamily="18" charset="0"/>
                <a:cs typeface="Times New Roman" panose="02020603050405020304" pitchFamily="18" charset="0"/>
              </a:rPr>
              <a:t>air</a:t>
            </a:r>
            <a:r>
              <a:rPr lang="en-US" sz="2400" spc="305" dirty="0">
                <a:solidFill>
                  <a:schemeClr val="bg1"/>
                </a:solidFill>
                <a:latin typeface="Times New Roman" panose="02020603050405020304" pitchFamily="18" charset="0"/>
                <a:cs typeface="Times New Roman" panose="02020603050405020304" pitchFamily="18" charset="0"/>
              </a:rPr>
              <a:t> </a:t>
            </a:r>
            <a:r>
              <a:rPr lang="en-US" sz="2400" spc="-25" dirty="0">
                <a:solidFill>
                  <a:schemeClr val="bg1"/>
                </a:solidFill>
                <a:latin typeface="Times New Roman" panose="02020603050405020304" pitchFamily="18" charset="0"/>
                <a:cs typeface="Times New Roman" panose="02020603050405020304" pitchFamily="18" charset="0"/>
              </a:rPr>
              <a:t>and </a:t>
            </a:r>
            <a:r>
              <a:rPr lang="en-US" sz="2400" dirty="0">
                <a:solidFill>
                  <a:schemeClr val="bg1"/>
                </a:solidFill>
                <a:latin typeface="Times New Roman" panose="02020603050405020304" pitchFamily="18" charset="0"/>
                <a:cs typeface="Times New Roman" panose="02020603050405020304" pitchFamily="18" charset="0"/>
              </a:rPr>
              <a:t>space,</a:t>
            </a:r>
            <a:r>
              <a:rPr lang="en-US" sz="2400" spc="-45" dirty="0">
                <a:solidFill>
                  <a:schemeClr val="bg1"/>
                </a:solidFill>
                <a:latin typeface="Times New Roman" panose="02020603050405020304" pitchFamily="18" charset="0"/>
                <a:cs typeface="Times New Roman" panose="02020603050405020304" pitchFamily="18" charset="0"/>
              </a:rPr>
              <a:t> </a:t>
            </a:r>
            <a:r>
              <a:rPr lang="en-US" sz="2400" spc="55" dirty="0">
                <a:solidFill>
                  <a:schemeClr val="bg1"/>
                </a:solidFill>
                <a:latin typeface="Times New Roman" panose="02020603050405020304" pitchFamily="18" charset="0"/>
                <a:cs typeface="Times New Roman" panose="02020603050405020304" pitchFamily="18" charset="0"/>
              </a:rPr>
              <a:t>it</a:t>
            </a:r>
            <a:r>
              <a:rPr lang="en-US" sz="2400" spc="-40"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takes</a:t>
            </a:r>
            <a:r>
              <a:rPr lang="en-US" sz="2400" spc="-40"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more</a:t>
            </a:r>
            <a:r>
              <a:rPr lang="en-US" sz="2400" spc="-40"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time</a:t>
            </a:r>
            <a:r>
              <a:rPr lang="en-US" sz="2400" spc="-45" dirty="0">
                <a:solidFill>
                  <a:schemeClr val="bg1"/>
                </a:solidFill>
                <a:latin typeface="Times New Roman" panose="02020603050405020304" pitchFamily="18" charset="0"/>
                <a:cs typeface="Times New Roman" panose="02020603050405020304" pitchFamily="18" charset="0"/>
              </a:rPr>
              <a:t> </a:t>
            </a:r>
            <a:r>
              <a:rPr lang="en-US" sz="2400" spc="55" dirty="0">
                <a:solidFill>
                  <a:schemeClr val="bg1"/>
                </a:solidFill>
                <a:latin typeface="Times New Roman" panose="02020603050405020304" pitchFamily="18" charset="0"/>
                <a:cs typeface="Times New Roman" panose="02020603050405020304" pitchFamily="18" charset="0"/>
              </a:rPr>
              <a:t>to</a:t>
            </a:r>
            <a:r>
              <a:rPr lang="en-US" sz="2400" spc="-40"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get</a:t>
            </a:r>
            <a:r>
              <a:rPr lang="en-US" sz="2400" spc="-40" dirty="0">
                <a:solidFill>
                  <a:schemeClr val="bg1"/>
                </a:solidFill>
                <a:latin typeface="Times New Roman" panose="02020603050405020304" pitchFamily="18" charset="0"/>
                <a:cs typeface="Times New Roman" panose="02020603050405020304" pitchFamily="18" charset="0"/>
              </a:rPr>
              <a:t> </a:t>
            </a:r>
            <a:r>
              <a:rPr lang="en-US" sz="2400" spc="55" dirty="0">
                <a:solidFill>
                  <a:schemeClr val="bg1"/>
                </a:solidFill>
                <a:latin typeface="Times New Roman" panose="02020603050405020304" pitchFamily="18" charset="0"/>
                <a:cs typeface="Times New Roman" panose="02020603050405020304" pitchFamily="18" charset="0"/>
              </a:rPr>
              <a:t>to</a:t>
            </a:r>
            <a:r>
              <a:rPr lang="en-US" sz="2400" spc="-40"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the</a:t>
            </a:r>
            <a:r>
              <a:rPr lang="en-US" sz="2400" spc="-4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object</a:t>
            </a:r>
            <a:r>
              <a:rPr lang="en-US" sz="2400" spc="-40"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and</a:t>
            </a:r>
            <a:r>
              <a:rPr lang="en-US" sz="2400" spc="-40" dirty="0">
                <a:solidFill>
                  <a:schemeClr val="bg1"/>
                </a:solidFill>
                <a:latin typeface="Times New Roman" panose="02020603050405020304" pitchFamily="18" charset="0"/>
                <a:cs typeface="Times New Roman" panose="02020603050405020304" pitchFamily="18" charset="0"/>
              </a:rPr>
              <a:t> </a:t>
            </a:r>
            <a:r>
              <a:rPr lang="en-US" sz="2400" spc="-10" dirty="0">
                <a:solidFill>
                  <a:schemeClr val="bg1"/>
                </a:solidFill>
                <a:latin typeface="Times New Roman" panose="02020603050405020304" pitchFamily="18" charset="0"/>
                <a:cs typeface="Times New Roman" panose="02020603050405020304" pitchFamily="18" charset="0"/>
              </a:rPr>
              <a:t>back.</a:t>
            </a:r>
            <a:r>
              <a:rPr lang="en-US" sz="2400" dirty="0">
                <a:solidFill>
                  <a:schemeClr val="bg1"/>
                </a:solidFill>
                <a:latin typeface="Times New Roman" panose="02020603050405020304" pitchFamily="18" charset="0"/>
                <a:cs typeface="Times New Roman" panose="02020603050405020304" pitchFamily="18" charset="0"/>
              </a:rPr>
              <a:t> </a:t>
            </a:r>
          </a:p>
          <a:p>
            <a:pPr marL="12700" marR="7620">
              <a:lnSpc>
                <a:spcPct val="114900"/>
              </a:lnSpc>
              <a:spcBef>
                <a:spcPts val="100"/>
              </a:spcBef>
            </a:pPr>
            <a:endParaRPr lang="en-US" sz="2400" dirty="0">
              <a:solidFill>
                <a:schemeClr val="bg1"/>
              </a:solidFill>
              <a:latin typeface="Times New Roman" panose="02020603050405020304" pitchFamily="18" charset="0"/>
              <a:cs typeface="Times New Roman" panose="02020603050405020304" pitchFamily="18" charset="0"/>
            </a:endParaRPr>
          </a:p>
          <a:p>
            <a:pPr marL="355600" marR="7620" indent="-342900">
              <a:lnSpc>
                <a:spcPct val="150000"/>
              </a:lnSpc>
              <a:spcBef>
                <a:spcPts val="100"/>
              </a:spcBef>
              <a:buFont typeface="Wingdings" panose="05000000000000000000" pitchFamily="2" charset="2"/>
              <a:buChar char="Ø"/>
            </a:pPr>
            <a:r>
              <a:rPr lang="en-US" sz="2400" dirty="0">
                <a:solidFill>
                  <a:schemeClr val="bg1"/>
                </a:solidFill>
                <a:latin typeface="Times New Roman" panose="02020603050405020304" pitchFamily="18" charset="0"/>
                <a:cs typeface="Times New Roman" panose="02020603050405020304" pitchFamily="18" charset="0"/>
              </a:rPr>
              <a:t>Large objects that are </a:t>
            </a:r>
            <a:r>
              <a:rPr lang="en-US" sz="2400" spc="65" dirty="0">
                <a:solidFill>
                  <a:schemeClr val="bg1"/>
                </a:solidFill>
                <a:latin typeface="Times New Roman" panose="02020603050405020304" pitchFamily="18" charset="0"/>
                <a:cs typeface="Times New Roman" panose="02020603050405020304" pitchFamily="18" charset="0"/>
              </a:rPr>
              <a:t>close</a:t>
            </a:r>
            <a:r>
              <a:rPr lang="en-US" sz="2400" dirty="0">
                <a:solidFill>
                  <a:schemeClr val="bg1"/>
                </a:solidFill>
                <a:latin typeface="Times New Roman" panose="02020603050405020304" pitchFamily="18" charset="0"/>
                <a:cs typeface="Times New Roman" panose="02020603050405020304" pitchFamily="18" charset="0"/>
              </a:rPr>
              <a:t> </a:t>
            </a:r>
            <a:r>
              <a:rPr lang="en-US" sz="2400" spc="55" dirty="0">
                <a:solidFill>
                  <a:schemeClr val="bg1"/>
                </a:solidFill>
                <a:latin typeface="Times New Roman" panose="02020603050405020304" pitchFamily="18" charset="0"/>
                <a:cs typeface="Times New Roman" panose="02020603050405020304" pitchFamily="18" charset="0"/>
              </a:rPr>
              <a:t>to</a:t>
            </a:r>
            <a:r>
              <a:rPr lang="en-US" sz="2400" dirty="0">
                <a:solidFill>
                  <a:schemeClr val="bg1"/>
                </a:solidFill>
                <a:latin typeface="Times New Roman" panose="02020603050405020304" pitchFamily="18" charset="0"/>
                <a:cs typeface="Times New Roman" panose="02020603050405020304" pitchFamily="18" charset="0"/>
              </a:rPr>
              <a:t> the Transmitter </a:t>
            </a:r>
            <a:r>
              <a:rPr lang="en-US" sz="2400" spc="60" dirty="0">
                <a:solidFill>
                  <a:schemeClr val="bg1"/>
                </a:solidFill>
                <a:latin typeface="Times New Roman" panose="02020603050405020304" pitchFamily="18" charset="0"/>
                <a:cs typeface="Times New Roman" panose="02020603050405020304" pitchFamily="18" charset="0"/>
              </a:rPr>
              <a:t>can</a:t>
            </a:r>
            <a:r>
              <a:rPr lang="en-US" sz="2400" dirty="0">
                <a:solidFill>
                  <a:schemeClr val="bg1"/>
                </a:solidFill>
                <a:latin typeface="Times New Roman" panose="02020603050405020304" pitchFamily="18" charset="0"/>
                <a:cs typeface="Times New Roman" panose="02020603050405020304" pitchFamily="18" charset="0"/>
              </a:rPr>
              <a:t> </a:t>
            </a:r>
            <a:r>
              <a:rPr lang="en-US" sz="2400" spc="50" dirty="0">
                <a:solidFill>
                  <a:schemeClr val="bg1"/>
                </a:solidFill>
                <a:latin typeface="Times New Roman" panose="02020603050405020304" pitchFamily="18" charset="0"/>
                <a:cs typeface="Times New Roman" panose="02020603050405020304" pitchFamily="18" charset="0"/>
              </a:rPr>
              <a:t>saturate</a:t>
            </a:r>
            <a:r>
              <a:rPr lang="en-US" sz="2400" dirty="0">
                <a:solidFill>
                  <a:schemeClr val="bg1"/>
                </a:solidFill>
                <a:latin typeface="Times New Roman" panose="02020603050405020304" pitchFamily="18" charset="0"/>
                <a:cs typeface="Times New Roman" panose="02020603050405020304" pitchFamily="18" charset="0"/>
              </a:rPr>
              <a:t> the receiver. The </a:t>
            </a:r>
            <a:r>
              <a:rPr lang="en-US" sz="2400" spc="55" dirty="0">
                <a:solidFill>
                  <a:schemeClr val="bg1"/>
                </a:solidFill>
                <a:latin typeface="Times New Roman" panose="02020603050405020304" pitchFamily="18" charset="0"/>
                <a:cs typeface="Times New Roman" panose="02020603050405020304" pitchFamily="18" charset="0"/>
              </a:rPr>
              <a:t>radio</a:t>
            </a:r>
            <a:r>
              <a:rPr lang="en-US" sz="2400" dirty="0">
                <a:solidFill>
                  <a:schemeClr val="bg1"/>
                </a:solidFill>
                <a:latin typeface="Times New Roman" panose="02020603050405020304" pitchFamily="18" charset="0"/>
                <a:cs typeface="Times New Roman" panose="02020603050405020304" pitchFamily="18" charset="0"/>
              </a:rPr>
              <a:t> </a:t>
            </a:r>
            <a:r>
              <a:rPr lang="en-US" sz="2400" spc="55" dirty="0">
                <a:solidFill>
                  <a:schemeClr val="bg1"/>
                </a:solidFill>
                <a:latin typeface="Times New Roman" panose="02020603050405020304" pitchFamily="18" charset="0"/>
                <a:cs typeface="Times New Roman" panose="02020603050405020304" pitchFamily="18" charset="0"/>
              </a:rPr>
              <a:t>signals </a:t>
            </a:r>
            <a:r>
              <a:rPr lang="en-US" sz="2400" dirty="0">
                <a:solidFill>
                  <a:schemeClr val="bg1"/>
                </a:solidFill>
                <a:latin typeface="Times New Roman" panose="02020603050405020304" pitchFamily="18" charset="0"/>
                <a:cs typeface="Times New Roman" panose="02020603050405020304" pitchFamily="18" charset="0"/>
              </a:rPr>
              <a:t>work</a:t>
            </a:r>
            <a:r>
              <a:rPr lang="en-US" sz="2400" spc="-20"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best</a:t>
            </a:r>
            <a:r>
              <a:rPr lang="en-US" sz="2400" spc="-1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when</a:t>
            </a:r>
            <a:r>
              <a:rPr lang="en-US" sz="2400" spc="-1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the</a:t>
            </a:r>
            <a:r>
              <a:rPr lang="en-US" sz="2400" spc="-20"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object</a:t>
            </a:r>
            <a:r>
              <a:rPr lang="en-US" sz="2400" spc="-15" dirty="0">
                <a:solidFill>
                  <a:schemeClr val="bg1"/>
                </a:solidFill>
                <a:latin typeface="Times New Roman" panose="02020603050405020304" pitchFamily="18" charset="0"/>
                <a:cs typeface="Times New Roman" panose="02020603050405020304" pitchFamily="18" charset="0"/>
              </a:rPr>
              <a:t> </a:t>
            </a:r>
            <a:r>
              <a:rPr lang="en-US" sz="2400" spc="80" dirty="0">
                <a:solidFill>
                  <a:schemeClr val="bg1"/>
                </a:solidFill>
                <a:latin typeface="Times New Roman" panose="02020603050405020304" pitchFamily="18" charset="0"/>
                <a:cs typeface="Times New Roman" panose="02020603050405020304" pitchFamily="18" charset="0"/>
              </a:rPr>
              <a:t>is</a:t>
            </a:r>
            <a:r>
              <a:rPr lang="en-US" sz="2400" spc="-1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further</a:t>
            </a:r>
            <a:r>
              <a:rPr lang="en-US" sz="2400" spc="-20"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away</a:t>
            </a:r>
            <a:r>
              <a:rPr lang="en-US" sz="2400" spc="-1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from</a:t>
            </a:r>
            <a:r>
              <a:rPr lang="en-US" sz="2400" spc="-1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the</a:t>
            </a:r>
            <a:r>
              <a:rPr lang="en-US" sz="2400" spc="-20"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receiver</a:t>
            </a:r>
            <a:r>
              <a:rPr lang="en-US" sz="2400" spc="-1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and</a:t>
            </a:r>
            <a:r>
              <a:rPr lang="en-US" sz="2400" spc="-15" dirty="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not</a:t>
            </a:r>
            <a:r>
              <a:rPr lang="en-US" sz="2400" spc="-20" dirty="0">
                <a:solidFill>
                  <a:schemeClr val="bg1"/>
                </a:solidFill>
                <a:latin typeface="Times New Roman" panose="02020603050405020304" pitchFamily="18" charset="0"/>
                <a:cs typeface="Times New Roman" panose="02020603050405020304" pitchFamily="18" charset="0"/>
              </a:rPr>
              <a:t> </a:t>
            </a:r>
            <a:r>
              <a:rPr lang="en-US" sz="2400" spc="35" dirty="0">
                <a:solidFill>
                  <a:schemeClr val="bg1"/>
                </a:solidFill>
                <a:latin typeface="Times New Roman" panose="02020603050405020304" pitchFamily="18" charset="0"/>
                <a:cs typeface="Times New Roman" panose="02020603050405020304" pitchFamily="18" charset="0"/>
              </a:rPr>
              <a:t>closer.</a:t>
            </a:r>
            <a:endParaRPr lang="en-US" sz="2400" dirty="0">
              <a:solidFill>
                <a:schemeClr val="bg1"/>
              </a:solidFill>
              <a:latin typeface="Times New Roman" panose="02020603050405020304" pitchFamily="18" charset="0"/>
              <a:cs typeface="Times New Roman" panose="02020603050405020304" pitchFamily="18" charset="0"/>
            </a:endParaRPr>
          </a:p>
        </p:txBody>
      </p:sp>
      <p:sp>
        <p:nvSpPr>
          <p:cNvPr id="8" name="Text 6"/>
          <p:cNvSpPr/>
          <p:nvPr/>
        </p:nvSpPr>
        <p:spPr>
          <a:xfrm>
            <a:off x="5167012" y="4077095"/>
            <a:ext cx="2876323" cy="2132409"/>
          </a:xfrm>
          <a:prstGeom prst="rect">
            <a:avLst/>
          </a:prstGeom>
          <a:noFill/>
          <a:ln/>
        </p:spPr>
        <p:txBody>
          <a:bodyPr wrap="square" rtlCol="0" anchor="t"/>
          <a:lstStyle/>
          <a:p>
            <a:pPr algn="just">
              <a:lnSpc>
                <a:spcPts val="2799"/>
              </a:lnSpc>
            </a:pPr>
            <a:endParaRPr lang="en-US" sz="2000" dirty="0">
              <a:latin typeface="Times New Roman" panose="02020603050405020304" pitchFamily="18" charset="0"/>
              <a:cs typeface="Times New Roman" panose="02020603050405020304" pitchFamily="18" charset="0"/>
            </a:endParaRPr>
          </a:p>
        </p:txBody>
      </p:sp>
      <p:sp>
        <p:nvSpPr>
          <p:cNvPr id="9" name="Text 7"/>
          <p:cNvSpPr/>
          <p:nvPr/>
        </p:nvSpPr>
        <p:spPr>
          <a:xfrm>
            <a:off x="9313006" y="2629497"/>
            <a:ext cx="4030463" cy="979613"/>
          </a:xfrm>
          <a:prstGeom prst="rect">
            <a:avLst/>
          </a:prstGeom>
          <a:noFill/>
          <a:ln/>
        </p:spPr>
        <p:txBody>
          <a:bodyPr wrap="square" rtlCol="0" anchor="t"/>
          <a:lstStyle/>
          <a:p>
            <a:pPr algn="just">
              <a:lnSpc>
                <a:spcPts val="3281"/>
              </a:lnSpc>
            </a:pPr>
            <a:endParaRPr lang="en-US" sz="2624" dirty="0">
              <a:latin typeface="Times New Roman" panose="02020603050405020304" pitchFamily="18" charset="0"/>
              <a:cs typeface="Times New Roman" panose="02020603050405020304" pitchFamily="18" charset="0"/>
            </a:endParaRPr>
          </a:p>
        </p:txBody>
      </p:sp>
      <p:sp>
        <p:nvSpPr>
          <p:cNvPr id="10" name="Text 8"/>
          <p:cNvSpPr/>
          <p:nvPr/>
        </p:nvSpPr>
        <p:spPr>
          <a:xfrm>
            <a:off x="9463393" y="4077094"/>
            <a:ext cx="2876323" cy="2132409"/>
          </a:xfrm>
          <a:prstGeom prst="rect">
            <a:avLst/>
          </a:prstGeom>
          <a:noFill/>
          <a:ln/>
        </p:spPr>
        <p:txBody>
          <a:bodyPr wrap="square" rtlCol="0" anchor="t"/>
          <a:lstStyle/>
          <a:p>
            <a:pPr algn="just">
              <a:lnSpc>
                <a:spcPts val="2799"/>
              </a:lnSpc>
            </a:pPr>
            <a:endParaRPr lang="en-US" sz="2000" dirty="0">
              <a:latin typeface="Times New Roman" panose="02020603050405020304" pitchFamily="18" charset="0"/>
              <a:cs typeface="Times New Roman" panose="02020603050405020304" pitchFamily="18" charset="0"/>
            </a:endParaRPr>
          </a:p>
        </p:txBody>
      </p:sp>
      <p:sp>
        <p:nvSpPr>
          <p:cNvPr id="11" name="Text 9"/>
          <p:cNvSpPr/>
          <p:nvPr/>
        </p:nvSpPr>
        <p:spPr>
          <a:xfrm>
            <a:off x="10382966" y="2629497"/>
            <a:ext cx="2232065" cy="1665923"/>
          </a:xfrm>
          <a:prstGeom prst="rect">
            <a:avLst/>
          </a:prstGeom>
          <a:noFill/>
          <a:ln/>
        </p:spPr>
        <p:txBody>
          <a:bodyPr wrap="square" rtlCol="0" anchor="t"/>
          <a:lstStyle/>
          <a:p>
            <a:pPr>
              <a:lnSpc>
                <a:spcPts val="3281"/>
              </a:lnSpc>
            </a:pPr>
            <a:endParaRPr lang="en-US" sz="2624" dirty="0">
              <a:latin typeface="Times New Roman" panose="02020603050405020304" pitchFamily="18" charset="0"/>
              <a:cs typeface="Times New Roman" panose="02020603050405020304" pitchFamily="18" charset="0"/>
            </a:endParaRPr>
          </a:p>
        </p:txBody>
      </p:sp>
      <p:sp>
        <p:nvSpPr>
          <p:cNvPr id="12" name="Text 10"/>
          <p:cNvSpPr/>
          <p:nvPr/>
        </p:nvSpPr>
        <p:spPr>
          <a:xfrm>
            <a:off x="10382966" y="4517590"/>
            <a:ext cx="2232065" cy="2132409"/>
          </a:xfrm>
          <a:prstGeom prst="rect">
            <a:avLst/>
          </a:prstGeom>
          <a:noFill/>
          <a:ln/>
        </p:spPr>
        <p:txBody>
          <a:bodyPr wrap="square" rtlCol="0" anchor="t"/>
          <a:lstStyle/>
          <a:p>
            <a:pPr>
              <a:lnSpc>
                <a:spcPts val="2799"/>
              </a:lnSpc>
            </a:pPr>
            <a:endParaRPr lang="en-US" sz="17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4478480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B551F0-4E5F-3A43-9AE5-303ABEA01777}"/>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736467" y="680323"/>
            <a:ext cx="5447467" cy="694373"/>
          </a:xfrm>
          <a:prstGeom prst="rect">
            <a:avLst/>
          </a:prstGeom>
          <a:noFill/>
          <a:ln/>
        </p:spPr>
        <p:txBody>
          <a:bodyPr wrap="none" rtlCol="0" anchor="t"/>
          <a:lstStyle/>
          <a:p>
            <a:pPr>
              <a:lnSpc>
                <a:spcPts val="5468"/>
              </a:lnSpc>
            </a:pPr>
            <a:r>
              <a:rPr lang="en-US" sz="4400" b="1" kern="0" spc="-131" dirty="0">
                <a:solidFill>
                  <a:srgbClr val="FFFFFF"/>
                </a:solidFill>
                <a:latin typeface="Times New Roman" panose="02020603050405020304" pitchFamily="18" charset="0"/>
                <a:ea typeface="Inter" pitchFamily="34" charset="-122"/>
                <a:cs typeface="Times New Roman" panose="02020603050405020304" pitchFamily="18" charset="0"/>
              </a:rPr>
              <a:t>Applications: </a:t>
            </a:r>
          </a:p>
          <a:p>
            <a:pPr>
              <a:lnSpc>
                <a:spcPts val="5468"/>
              </a:lnSpc>
            </a:pPr>
            <a:endParaRPr lang="en-US" sz="4400" b="1" kern="0" spc="-131" dirty="0">
              <a:solidFill>
                <a:srgbClr val="FFFFFF"/>
              </a:solidFill>
              <a:latin typeface="Times New Roman" panose="02020603050405020304" pitchFamily="18" charset="0"/>
              <a:ea typeface="Inter" pitchFamily="34" charset="-122"/>
              <a:cs typeface="Times New Roman" panose="02020603050405020304" pitchFamily="18" charset="0"/>
            </a:endParaRPr>
          </a:p>
          <a:p>
            <a:pPr>
              <a:lnSpc>
                <a:spcPts val="5468"/>
              </a:lnSpc>
            </a:pP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6675001" y="3984427"/>
            <a:ext cx="7122200" cy="799624"/>
          </a:xfrm>
          <a:prstGeom prst="rect">
            <a:avLst/>
          </a:prstGeom>
          <a:noFill/>
          <a:ln/>
        </p:spPr>
        <p:txBody>
          <a:bodyPr wrap="squar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6675001" y="4872871"/>
            <a:ext cx="7122200" cy="399812"/>
          </a:xfrm>
          <a:prstGeom prst="rect">
            <a:avLst/>
          </a:prstGeom>
          <a:noFill/>
          <a:ln/>
        </p:spPr>
        <p:txBody>
          <a:bodyPr wrap="non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4B8F67D8-75E5-7607-C6F9-D2D4015BCD9B}"/>
              </a:ext>
            </a:extLst>
          </p:cNvPr>
          <p:cNvSpPr txBox="1"/>
          <p:nvPr/>
        </p:nvSpPr>
        <p:spPr>
          <a:xfrm>
            <a:off x="2302935" y="2298157"/>
            <a:ext cx="6502399" cy="3538789"/>
          </a:xfrm>
          <a:prstGeom prst="rect">
            <a:avLst/>
          </a:prstGeom>
          <a:noFill/>
        </p:spPr>
        <p:txBody>
          <a:bodyPr wrap="square" rtlCol="0">
            <a:spAutoFit/>
          </a:bodyPr>
          <a:lstStyle/>
          <a:p>
            <a:pPr marL="571500" indent="-571500">
              <a:lnSpc>
                <a:spcPts val="5468"/>
              </a:lnSpc>
              <a:buFont typeface="Wingdings" panose="05000000000000000000" pitchFamily="2" charset="2"/>
              <a:buChar char="v"/>
            </a:pPr>
            <a:r>
              <a:rPr lang="en-US" sz="3200" kern="0" spc="-131" dirty="0">
                <a:solidFill>
                  <a:srgbClr val="FFFFFF"/>
                </a:solidFill>
                <a:latin typeface="Times New Roman" panose="02020603050405020304" pitchFamily="18" charset="0"/>
                <a:ea typeface="Inter" pitchFamily="34" charset="-122"/>
                <a:cs typeface="Times New Roman" panose="02020603050405020304" pitchFamily="18" charset="0"/>
              </a:rPr>
              <a:t>Airforce</a:t>
            </a:r>
          </a:p>
          <a:p>
            <a:pPr marL="571500" indent="-571500">
              <a:lnSpc>
                <a:spcPts val="5468"/>
              </a:lnSpc>
              <a:buFont typeface="Wingdings" panose="05000000000000000000" pitchFamily="2" charset="2"/>
              <a:buChar char="v"/>
            </a:pPr>
            <a:r>
              <a:rPr lang="en-US" sz="3200" kern="0" spc="-131" dirty="0">
                <a:solidFill>
                  <a:srgbClr val="FFFFFF"/>
                </a:solidFill>
                <a:latin typeface="Times New Roman" panose="02020603050405020304" pitchFamily="18" charset="0"/>
                <a:ea typeface="Inter" pitchFamily="34" charset="-122"/>
                <a:cs typeface="Times New Roman" panose="02020603050405020304" pitchFamily="18" charset="0"/>
              </a:rPr>
              <a:t>Marine</a:t>
            </a:r>
          </a:p>
          <a:p>
            <a:pPr marL="571500" indent="-571500">
              <a:lnSpc>
                <a:spcPts val="5468"/>
              </a:lnSpc>
              <a:buFont typeface="Wingdings" panose="05000000000000000000" pitchFamily="2" charset="2"/>
              <a:buChar char="v"/>
            </a:pPr>
            <a:r>
              <a:rPr lang="en-US" sz="3200" kern="0" spc="-131" dirty="0">
                <a:solidFill>
                  <a:srgbClr val="FFFFFF"/>
                </a:solidFill>
                <a:latin typeface="Times New Roman" panose="02020603050405020304" pitchFamily="18" charset="0"/>
                <a:ea typeface="Inter" pitchFamily="34" charset="-122"/>
                <a:cs typeface="Times New Roman" panose="02020603050405020304" pitchFamily="18" charset="0"/>
              </a:rPr>
              <a:t>Ground Traffic Control</a:t>
            </a:r>
          </a:p>
          <a:p>
            <a:pPr marL="571500" indent="-571500">
              <a:lnSpc>
                <a:spcPts val="5468"/>
              </a:lnSpc>
              <a:buFont typeface="Wingdings" panose="05000000000000000000" pitchFamily="2" charset="2"/>
              <a:buChar char="v"/>
            </a:pPr>
            <a:r>
              <a:rPr lang="en-US" sz="3200" kern="0" spc="-131" dirty="0">
                <a:solidFill>
                  <a:srgbClr val="FFFFFF"/>
                </a:solidFill>
                <a:latin typeface="Times New Roman" panose="02020603050405020304" pitchFamily="18" charset="0"/>
                <a:ea typeface="Inter" pitchFamily="34" charset="-122"/>
                <a:cs typeface="Times New Roman" panose="02020603050405020304" pitchFamily="18" charset="0"/>
              </a:rPr>
              <a:t>Enemy Detector</a:t>
            </a:r>
          </a:p>
          <a:p>
            <a:pPr marL="571500" indent="-571500">
              <a:lnSpc>
                <a:spcPts val="5468"/>
              </a:lnSpc>
              <a:buFont typeface="Wingdings" panose="05000000000000000000" pitchFamily="2" charset="2"/>
              <a:buChar char="v"/>
            </a:pPr>
            <a:r>
              <a:rPr lang="en-US" sz="3200" kern="0" spc="-131" dirty="0">
                <a:solidFill>
                  <a:srgbClr val="FFFFFF"/>
                </a:solidFill>
                <a:latin typeface="Times New Roman" panose="02020603050405020304" pitchFamily="18" charset="0"/>
                <a:ea typeface="Inter" pitchFamily="34" charset="-122"/>
                <a:cs typeface="Times New Roman" panose="02020603050405020304" pitchFamily="18" charset="0"/>
              </a:rPr>
              <a:t>Home Intrusion detection system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1" end="1"/>
                                            </p:txEl>
                                          </p:spTgt>
                                        </p:tgtEl>
                                        <p:attrNameLst>
                                          <p:attrName>style.visibility</p:attrName>
                                        </p:attrNameLst>
                                      </p:cBhvr>
                                      <p:to>
                                        <p:strVal val="visible"/>
                                      </p:to>
                                    </p:set>
                                    <p:animEffect transition="in" filter="fade">
                                      <p:cBhvr>
                                        <p:cTn id="14" dur="1000"/>
                                        <p:tgtEl>
                                          <p:spTgt spid="8">
                                            <p:txEl>
                                              <p:pRg st="1" end="1"/>
                                            </p:txEl>
                                          </p:spTgt>
                                        </p:tgtEl>
                                      </p:cBhvr>
                                    </p:animEffect>
                                    <p:anim calcmode="lin" valueType="num">
                                      <p:cBhvr>
                                        <p:cTn id="15"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animEffect transition="in" filter="fade">
                                      <p:cBhvr>
                                        <p:cTn id="21" dur="1000"/>
                                        <p:tgtEl>
                                          <p:spTgt spid="8">
                                            <p:txEl>
                                              <p:pRg st="2" end="2"/>
                                            </p:txEl>
                                          </p:spTgt>
                                        </p:tgtEl>
                                      </p:cBhvr>
                                    </p:animEffect>
                                    <p:anim calcmode="lin" valueType="num">
                                      <p:cBhvr>
                                        <p:cTn id="22"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8">
                                            <p:txEl>
                                              <p:pRg st="3" end="3"/>
                                            </p:txEl>
                                          </p:spTgt>
                                        </p:tgtEl>
                                        <p:attrNameLst>
                                          <p:attrName>style.visibility</p:attrName>
                                        </p:attrNameLst>
                                      </p:cBhvr>
                                      <p:to>
                                        <p:strVal val="visible"/>
                                      </p:to>
                                    </p:set>
                                    <p:animEffect transition="in" filter="fade">
                                      <p:cBhvr>
                                        <p:cTn id="28" dur="1000"/>
                                        <p:tgtEl>
                                          <p:spTgt spid="8">
                                            <p:txEl>
                                              <p:pRg st="3" end="3"/>
                                            </p:txEl>
                                          </p:spTgt>
                                        </p:tgtEl>
                                      </p:cBhvr>
                                    </p:animEffect>
                                    <p:anim calcmode="lin" valueType="num">
                                      <p:cBhvr>
                                        <p:cTn id="29"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8">
                                            <p:txEl>
                                              <p:pRg st="4" end="4"/>
                                            </p:txEl>
                                          </p:spTgt>
                                        </p:tgtEl>
                                        <p:attrNameLst>
                                          <p:attrName>style.visibility</p:attrName>
                                        </p:attrNameLst>
                                      </p:cBhvr>
                                      <p:to>
                                        <p:strVal val="visible"/>
                                      </p:to>
                                    </p:set>
                                    <p:animEffect transition="in" filter="fade">
                                      <p:cBhvr>
                                        <p:cTn id="35" dur="1000"/>
                                        <p:tgtEl>
                                          <p:spTgt spid="8">
                                            <p:txEl>
                                              <p:pRg st="4" end="4"/>
                                            </p:txEl>
                                          </p:spTgt>
                                        </p:tgtEl>
                                      </p:cBhvr>
                                    </p:animEffect>
                                    <p:anim calcmode="lin" valueType="num">
                                      <p:cBhvr>
                                        <p:cTn id="36"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4ADAAB-B10B-8824-1EDE-B718D47A88B0}"/>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736467" y="680323"/>
            <a:ext cx="5447467" cy="694373"/>
          </a:xfrm>
          <a:prstGeom prst="rect">
            <a:avLst/>
          </a:prstGeom>
          <a:noFill/>
          <a:ln/>
        </p:spPr>
        <p:txBody>
          <a:bodyPr wrap="none" rtlCol="0" anchor="t"/>
          <a:lstStyle/>
          <a:p>
            <a:pPr>
              <a:lnSpc>
                <a:spcPts val="5468"/>
              </a:lnSpc>
            </a:pPr>
            <a:r>
              <a:rPr lang="en-US" sz="4400" b="1" kern="0" spc="-131" dirty="0">
                <a:solidFill>
                  <a:srgbClr val="FFFFFF"/>
                </a:solidFill>
                <a:latin typeface="Times New Roman" panose="02020603050405020304" pitchFamily="18" charset="0"/>
                <a:ea typeface="Inter" pitchFamily="34" charset="-122"/>
                <a:cs typeface="Times New Roman" panose="02020603050405020304" pitchFamily="18" charset="0"/>
              </a:rPr>
              <a:t>References: </a:t>
            </a:r>
          </a:p>
          <a:p>
            <a:pPr>
              <a:lnSpc>
                <a:spcPts val="5468"/>
              </a:lnSpc>
            </a:pPr>
            <a:endParaRPr lang="en-US" sz="4400" b="1" kern="0" spc="-131" dirty="0">
              <a:solidFill>
                <a:srgbClr val="FFFFFF"/>
              </a:solidFill>
              <a:latin typeface="Times New Roman" panose="02020603050405020304" pitchFamily="18" charset="0"/>
              <a:ea typeface="Inter" pitchFamily="34" charset="-122"/>
              <a:cs typeface="Times New Roman" panose="02020603050405020304" pitchFamily="18" charset="0"/>
            </a:endParaRPr>
          </a:p>
          <a:p>
            <a:pPr>
              <a:lnSpc>
                <a:spcPts val="5468"/>
              </a:lnSpc>
            </a:pP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6675001" y="3984427"/>
            <a:ext cx="7122200" cy="799624"/>
          </a:xfrm>
          <a:prstGeom prst="rect">
            <a:avLst/>
          </a:prstGeom>
          <a:noFill/>
          <a:ln/>
        </p:spPr>
        <p:txBody>
          <a:bodyPr wrap="squar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6675001" y="4872871"/>
            <a:ext cx="7122200" cy="399812"/>
          </a:xfrm>
          <a:prstGeom prst="rect">
            <a:avLst/>
          </a:prstGeom>
          <a:noFill/>
          <a:ln/>
        </p:spPr>
        <p:txBody>
          <a:bodyPr wrap="non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4B8F67D8-75E5-7607-C6F9-D2D4015BCD9B}"/>
              </a:ext>
            </a:extLst>
          </p:cNvPr>
          <p:cNvSpPr txBox="1"/>
          <p:nvPr/>
        </p:nvSpPr>
        <p:spPr>
          <a:xfrm>
            <a:off x="1439333" y="2298157"/>
            <a:ext cx="12357868" cy="3538789"/>
          </a:xfrm>
          <a:prstGeom prst="rect">
            <a:avLst/>
          </a:prstGeom>
          <a:noFill/>
        </p:spPr>
        <p:txBody>
          <a:bodyPr wrap="square" rtlCol="0">
            <a:spAutoFit/>
          </a:bodyPr>
          <a:lstStyle/>
          <a:p>
            <a:pPr marL="457200" indent="-457200">
              <a:lnSpc>
                <a:spcPts val="5468"/>
              </a:lnSpc>
              <a:buFont typeface="Wingdings" panose="05000000000000000000" pitchFamily="2" charset="2"/>
              <a:buChar char="Ø"/>
            </a:pPr>
            <a:r>
              <a:rPr lang="en-US" sz="3200" b="1" kern="0" spc="-131" dirty="0">
                <a:solidFill>
                  <a:srgbClr val="FFFFFF"/>
                </a:solidFill>
                <a:latin typeface="Times New Roman" panose="02020603050405020304" pitchFamily="18" charset="0"/>
                <a:ea typeface="Inter" pitchFamily="34" charset="-122"/>
                <a:cs typeface="Times New Roman" panose="02020603050405020304" pitchFamily="18" charset="0"/>
                <a:hlinkClick r:id="rId4"/>
              </a:rPr>
              <a:t>https://3ciencias.com/wp-content/uploads/2019/01/Art_14-1.pdf</a:t>
            </a:r>
            <a:endParaRPr lang="en-US" sz="3200" b="1" kern="0" spc="-131" dirty="0">
              <a:solidFill>
                <a:srgbClr val="FFFFFF"/>
              </a:solidFill>
              <a:latin typeface="Times New Roman" panose="02020603050405020304" pitchFamily="18" charset="0"/>
              <a:ea typeface="Inter" pitchFamily="34" charset="-122"/>
              <a:cs typeface="Times New Roman" panose="02020603050405020304" pitchFamily="18" charset="0"/>
            </a:endParaRPr>
          </a:p>
          <a:p>
            <a:pPr marL="457200" indent="-457200">
              <a:lnSpc>
                <a:spcPts val="5468"/>
              </a:lnSpc>
              <a:buFont typeface="Wingdings" panose="05000000000000000000" pitchFamily="2" charset="2"/>
              <a:buChar char="Ø"/>
            </a:pPr>
            <a:r>
              <a:rPr lang="en-US" sz="3200" b="1" kern="0" spc="-131" dirty="0">
                <a:solidFill>
                  <a:srgbClr val="FFFFFF"/>
                </a:solidFill>
                <a:latin typeface="Times New Roman" panose="02020603050405020304" pitchFamily="18" charset="0"/>
                <a:ea typeface="Inter" pitchFamily="34" charset="-122"/>
                <a:cs typeface="Times New Roman" panose="02020603050405020304" pitchFamily="18" charset="0"/>
                <a:hlinkClick r:id="rId5"/>
              </a:rPr>
              <a:t>https://mytectutor.com/simple-ultrasonic-radar-system-using-arduino/</a:t>
            </a:r>
            <a:endParaRPr lang="en-US" sz="3200" b="1" kern="0" spc="-131" dirty="0">
              <a:solidFill>
                <a:srgbClr val="FFFFFF"/>
              </a:solidFill>
              <a:latin typeface="Times New Roman" panose="02020603050405020304" pitchFamily="18" charset="0"/>
              <a:ea typeface="Inter" pitchFamily="34" charset="-122"/>
              <a:cs typeface="Times New Roman" panose="02020603050405020304" pitchFamily="18" charset="0"/>
            </a:endParaRPr>
          </a:p>
          <a:p>
            <a:pPr marL="457200" indent="-457200">
              <a:lnSpc>
                <a:spcPts val="5468"/>
              </a:lnSpc>
              <a:buFont typeface="Wingdings" panose="05000000000000000000" pitchFamily="2" charset="2"/>
              <a:buChar char="Ø"/>
            </a:pPr>
            <a:r>
              <a:rPr lang="en-US" sz="3200" b="1" kern="0" spc="-131" dirty="0">
                <a:solidFill>
                  <a:srgbClr val="FFFFFF"/>
                </a:solidFill>
                <a:latin typeface="Times New Roman" panose="02020603050405020304" pitchFamily="18" charset="0"/>
                <a:ea typeface="Inter" pitchFamily="34" charset="-122"/>
                <a:cs typeface="Times New Roman" panose="02020603050405020304" pitchFamily="18" charset="0"/>
                <a:hlinkClick r:id="rId6"/>
              </a:rPr>
              <a:t>https://www.semanticscholar.org/paper/Range-Detection-based-on-Ultrasonic-Principle-Thomas-JithinK/7598c800d6ab21e8ad8dcefbf0d39b4b20e40777#related-papers</a:t>
            </a:r>
            <a:endParaRPr lang="en-US" sz="3200" b="1" kern="0" spc="-131" dirty="0">
              <a:solidFill>
                <a:srgbClr val="FFFFFF"/>
              </a:solidFill>
              <a:latin typeface="Times New Roman" panose="02020603050405020304" pitchFamily="18" charset="0"/>
              <a:ea typeface="Inter" pitchFamily="34" charset="-122"/>
              <a:cs typeface="Times New Roman" panose="02020603050405020304" pitchFamily="18" charset="0"/>
            </a:endParaRPr>
          </a:p>
        </p:txBody>
      </p:sp>
    </p:spTree>
    <p:extLst>
      <p:ext uri="{BB962C8B-B14F-4D97-AF65-F5344CB8AC3E}">
        <p14:creationId xmlns:p14="http://schemas.microsoft.com/office/powerpoint/2010/main" val="310165380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375E6CC-A050-AC00-FD2F-AA349F999B30}"/>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736467" y="680323"/>
            <a:ext cx="5447467" cy="694373"/>
          </a:xfrm>
          <a:prstGeom prst="rect">
            <a:avLst/>
          </a:prstGeom>
          <a:noFill/>
          <a:ln/>
        </p:spPr>
        <p:txBody>
          <a:bodyPr wrap="none" rtlCol="0" anchor="t"/>
          <a:lstStyle/>
          <a:p>
            <a:pPr>
              <a:lnSpc>
                <a:spcPts val="5468"/>
              </a:lnSpc>
            </a:pP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6675001" y="3984427"/>
            <a:ext cx="7122200" cy="799624"/>
          </a:xfrm>
          <a:prstGeom prst="rect">
            <a:avLst/>
          </a:prstGeom>
          <a:noFill/>
          <a:ln/>
        </p:spPr>
        <p:txBody>
          <a:bodyPr wrap="squar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6675001" y="4872871"/>
            <a:ext cx="7122200" cy="399812"/>
          </a:xfrm>
          <a:prstGeom prst="rect">
            <a:avLst/>
          </a:prstGeom>
          <a:noFill/>
          <a:ln/>
        </p:spPr>
        <p:txBody>
          <a:bodyPr wrap="non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ECD7738F-8007-8B10-8519-899B3A0534FB}"/>
              </a:ext>
            </a:extLst>
          </p:cNvPr>
          <p:cNvSpPr txBox="1"/>
          <p:nvPr/>
        </p:nvSpPr>
        <p:spPr>
          <a:xfrm>
            <a:off x="736467" y="605255"/>
            <a:ext cx="4995334" cy="769441"/>
          </a:xfrm>
          <a:prstGeom prst="rect">
            <a:avLst/>
          </a:prstGeom>
          <a:noFill/>
        </p:spPr>
        <p:txBody>
          <a:bodyPr wrap="square" rtlCol="0">
            <a:spAutoFit/>
          </a:bodyPr>
          <a:lstStyle/>
          <a:p>
            <a:r>
              <a:rPr lang="en-US" sz="4400" b="1" dirty="0">
                <a:solidFill>
                  <a:schemeClr val="bg1"/>
                </a:solidFill>
                <a:latin typeface="Times New Roman" panose="02020603050405020304" pitchFamily="18" charset="0"/>
                <a:cs typeface="Times New Roman" panose="02020603050405020304" pitchFamily="18" charset="0"/>
              </a:rPr>
              <a:t>Table of Contents:</a:t>
            </a:r>
            <a:endParaRPr lang="en-IN" sz="4400" b="1" dirty="0">
              <a:solidFill>
                <a:schemeClr val="bg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C24C431-1031-8683-19DE-CB69B0B5BA89}"/>
              </a:ext>
            </a:extLst>
          </p:cNvPr>
          <p:cNvSpPr txBox="1"/>
          <p:nvPr/>
        </p:nvSpPr>
        <p:spPr>
          <a:xfrm>
            <a:off x="5282701" y="1642533"/>
            <a:ext cx="7044766" cy="5632311"/>
          </a:xfrm>
          <a:prstGeom prst="rect">
            <a:avLst/>
          </a:prstGeom>
          <a:noFill/>
        </p:spPr>
        <p:txBody>
          <a:bodyPr wrap="square" rtlCol="0">
            <a:spAutoFit/>
          </a:bodyPr>
          <a:lstStyle/>
          <a:p>
            <a:pPr marL="342900" indent="-342900">
              <a:buFont typeface="Wingdings" panose="05000000000000000000" pitchFamily="2" charset="2"/>
              <a:buChar char="ü"/>
            </a:pPr>
            <a:r>
              <a:rPr lang="en-US" sz="2400" dirty="0">
                <a:solidFill>
                  <a:schemeClr val="bg1"/>
                </a:solidFill>
                <a:latin typeface="Times New Roman" panose="02020603050405020304" pitchFamily="18" charset="0"/>
                <a:cs typeface="Times New Roman" panose="02020603050405020304" pitchFamily="18" charset="0"/>
              </a:rPr>
              <a:t>Abstract</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Literature Survey</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Materials Required</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Ultrasonic Sensor</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Servo Motor</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Software Used</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Circuit Diagram</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Schematic Diagram</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Block Diagram</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Working</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Output</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Advantages</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Disadvantages</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Real time Applications</a:t>
            </a:r>
          </a:p>
          <a:p>
            <a:pPr marL="342900" indent="-342900">
              <a:buFont typeface="Wingdings" panose="05000000000000000000" pitchFamily="2" charset="2"/>
              <a:buChar char="ü"/>
            </a:pPr>
            <a:r>
              <a:rPr lang="en-IN" sz="2400" dirty="0">
                <a:solidFill>
                  <a:schemeClr val="bg1"/>
                </a:solidFill>
                <a:latin typeface="Times New Roman" panose="02020603050405020304" pitchFamily="18" charset="0"/>
                <a:cs typeface="Times New Roman" panose="02020603050405020304" pitchFamily="18" charset="0"/>
              </a:rPr>
              <a:t>References</a:t>
            </a:r>
          </a:p>
        </p:txBody>
      </p:sp>
    </p:spTree>
    <p:extLst>
      <p:ext uri="{BB962C8B-B14F-4D97-AF65-F5344CB8AC3E}">
        <p14:creationId xmlns:p14="http://schemas.microsoft.com/office/powerpoint/2010/main" val="206225184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375E6CC-A050-AC00-FD2F-AA349F999B30}"/>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736467" y="680323"/>
            <a:ext cx="5447467" cy="694373"/>
          </a:xfrm>
          <a:prstGeom prst="rect">
            <a:avLst/>
          </a:prstGeom>
          <a:noFill/>
          <a:ln/>
        </p:spPr>
        <p:txBody>
          <a:bodyPr wrap="none" rtlCol="0" anchor="t"/>
          <a:lstStyle/>
          <a:p>
            <a:pPr>
              <a:lnSpc>
                <a:spcPts val="5468"/>
              </a:lnSpc>
            </a:pP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6675001" y="3984427"/>
            <a:ext cx="7122200" cy="799624"/>
          </a:xfrm>
          <a:prstGeom prst="rect">
            <a:avLst/>
          </a:prstGeom>
          <a:noFill/>
          <a:ln/>
        </p:spPr>
        <p:txBody>
          <a:bodyPr wrap="squar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6675001" y="4872871"/>
            <a:ext cx="7122200" cy="399812"/>
          </a:xfrm>
          <a:prstGeom prst="rect">
            <a:avLst/>
          </a:prstGeom>
          <a:noFill/>
          <a:ln/>
        </p:spPr>
        <p:txBody>
          <a:bodyPr wrap="non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6B63C08A-11ED-6FF6-8CBD-6F1E68373A53}"/>
              </a:ext>
            </a:extLst>
          </p:cNvPr>
          <p:cNvSpPr txBox="1"/>
          <p:nvPr/>
        </p:nvSpPr>
        <p:spPr>
          <a:xfrm>
            <a:off x="2128757" y="3155187"/>
            <a:ext cx="10278533" cy="1569660"/>
          </a:xfrm>
          <a:prstGeom prst="rect">
            <a:avLst/>
          </a:prstGeom>
          <a:noFill/>
        </p:spPr>
        <p:txBody>
          <a:bodyPr wrap="square" rtlCol="0">
            <a:spAutoFit/>
          </a:bodyPr>
          <a:lstStyle/>
          <a:p>
            <a:pPr algn="ctr"/>
            <a:r>
              <a:rPr lang="en-US" sz="9600" dirty="0">
                <a:solidFill>
                  <a:schemeClr val="bg1"/>
                </a:solidFill>
                <a:latin typeface="Times New Roman" panose="02020603050405020304" pitchFamily="18" charset="0"/>
                <a:cs typeface="Times New Roman" panose="02020603050405020304" pitchFamily="18" charset="0"/>
              </a:rPr>
              <a:t>Thank You </a:t>
            </a:r>
            <a:endParaRPr lang="en-IN" sz="9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2682795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EE79706-538E-4D68-18F2-65BEFB6DB6BF}"/>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8" name="Text 5"/>
          <p:cNvSpPr/>
          <p:nvPr/>
        </p:nvSpPr>
        <p:spPr>
          <a:xfrm>
            <a:off x="6449975" y="4973360"/>
            <a:ext cx="94655" cy="365760"/>
          </a:xfrm>
          <a:prstGeom prst="rect">
            <a:avLst/>
          </a:prstGeom>
          <a:noFill/>
          <a:ln/>
        </p:spPr>
        <p:txBody>
          <a:bodyPr wrap="none" rtlCol="0" anchor="t"/>
          <a:lstStyle/>
          <a:p>
            <a:pPr algn="ctr">
              <a:lnSpc>
                <a:spcPts val="2880"/>
              </a:lnSpc>
            </a:pPr>
            <a:r>
              <a:rPr lang="en-US" sz="1152" kern="0" spc="-35" dirty="0">
                <a:solidFill>
                  <a:srgbClr val="3C3838"/>
                </a:solidFill>
                <a:latin typeface="Inter" pitchFamily="34" charset="0"/>
                <a:ea typeface="Inter" pitchFamily="34" charset="-122"/>
                <a:cs typeface="Inter" pitchFamily="34" charset="-120"/>
              </a:rPr>
              <a:t>S</a:t>
            </a:r>
            <a:endParaRPr lang="en-US" sz="1152" dirty="0"/>
          </a:p>
        </p:txBody>
      </p:sp>
      <p:sp>
        <p:nvSpPr>
          <p:cNvPr id="9" name="Text 6"/>
          <p:cNvSpPr/>
          <p:nvPr/>
        </p:nvSpPr>
        <p:spPr>
          <a:xfrm>
            <a:off x="6786086" y="4983956"/>
            <a:ext cx="2275880" cy="388858"/>
          </a:xfrm>
          <a:prstGeom prst="rect">
            <a:avLst/>
          </a:prstGeom>
          <a:noFill/>
          <a:ln/>
        </p:spPr>
        <p:txBody>
          <a:bodyPr wrap="none" rtlCol="0" anchor="t"/>
          <a:lstStyle/>
          <a:p>
            <a:pPr>
              <a:lnSpc>
                <a:spcPts val="3062"/>
              </a:lnSpc>
            </a:pPr>
            <a:endParaRPr lang="en-US" sz="2187" dirty="0"/>
          </a:p>
        </p:txBody>
      </p:sp>
      <p:sp>
        <p:nvSpPr>
          <p:cNvPr id="7" name="TextBox 6">
            <a:extLst>
              <a:ext uri="{FF2B5EF4-FFF2-40B4-BE49-F238E27FC236}">
                <a16:creationId xmlns:a16="http://schemas.microsoft.com/office/drawing/2014/main" id="{BA722E8B-CB85-0BB3-F8F1-09AC461194BC}"/>
              </a:ext>
            </a:extLst>
          </p:cNvPr>
          <p:cNvSpPr txBox="1"/>
          <p:nvPr/>
        </p:nvSpPr>
        <p:spPr>
          <a:xfrm>
            <a:off x="524934" y="682079"/>
            <a:ext cx="3996267" cy="769441"/>
          </a:xfrm>
          <a:prstGeom prst="rect">
            <a:avLst/>
          </a:prstGeom>
          <a:noFill/>
        </p:spPr>
        <p:txBody>
          <a:bodyPr wrap="square" rtlCol="0">
            <a:spAutoFit/>
          </a:bodyPr>
          <a:lstStyle/>
          <a:p>
            <a:r>
              <a:rPr lang="en-US" sz="4400" b="1" dirty="0">
                <a:solidFill>
                  <a:schemeClr val="bg1"/>
                </a:solidFill>
                <a:latin typeface="Times New Roman" panose="02020603050405020304" pitchFamily="18" charset="0"/>
                <a:cs typeface="Times New Roman" panose="02020603050405020304" pitchFamily="18" charset="0"/>
              </a:rPr>
              <a:t>Abstract:</a:t>
            </a:r>
            <a:endParaRPr lang="en-IN" sz="4400" b="1" dirty="0">
              <a:solidFill>
                <a:schemeClr val="bg1"/>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D5AAD783-A801-0DF9-FA22-AD165E901D9D}"/>
              </a:ext>
            </a:extLst>
          </p:cNvPr>
          <p:cNvSpPr txBox="1"/>
          <p:nvPr/>
        </p:nvSpPr>
        <p:spPr>
          <a:xfrm>
            <a:off x="524934" y="1761067"/>
            <a:ext cx="13665200" cy="6325129"/>
          </a:xfrm>
          <a:prstGeom prst="rect">
            <a:avLst/>
          </a:prstGeom>
          <a:noFill/>
        </p:spPr>
        <p:txBody>
          <a:bodyPr wrap="square" rtlCol="0">
            <a:spAutoFit/>
          </a:bodyPr>
          <a:lstStyle/>
          <a:p>
            <a:pPr algn="just">
              <a:lnSpc>
                <a:spcPct val="150000"/>
              </a:lnSpc>
              <a:spcAft>
                <a:spcPts val="800"/>
              </a:spcAft>
            </a:pPr>
            <a:r>
              <a:rPr lang="en-IN" sz="2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Radar technology plays a pivotal role in a wide range of applications, including aviation, meteorology, defence, and traffic management. In this context, our project focuses on the development of a Radar Detector system using Arduino and utilizes Processing4 software for signal visualization. As electronics and communication students, our goal is to create a cost-effective yet efficient radar detection system that can be used for educational and demonstrative purposes.</a:t>
            </a:r>
            <a:endParaRPr lang="en-IN" sz="2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2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 primary objective of this project is to design, build, and program a radar detector that can effectively detect the presence and distance of objects in its vicinity. We utilize an Arduino microcontroller to control the radar system, taking advantage of its versatility and ease of programming. The radar detector employs ultrasonic or microwave sensors to transmit and receive signals, enabling it to calculate the distance to an object accurately.</a:t>
            </a:r>
          </a:p>
          <a:p>
            <a:pPr algn="just">
              <a:lnSpc>
                <a:spcPct val="150000"/>
              </a:lnSpc>
              <a:spcAft>
                <a:spcPts val="800"/>
              </a:spcAft>
            </a:pPr>
            <a:r>
              <a:rPr lang="en-IN" sz="24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key components: </a:t>
            </a:r>
            <a:r>
              <a:rPr lang="en-IN" sz="2400" i="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Arduino Microcontroller, Ultrasonic Micro Sensors, Processing4 Software.</a:t>
            </a:r>
            <a:endParaRPr lang="en-IN" sz="2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12D4DF9A-AEA5-B87B-6B09-BA7C378CA8C6}"/>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946129" y="81921"/>
            <a:ext cx="7044766" cy="8065757"/>
          </a:xfrm>
          <a:prstGeom prst="rect">
            <a:avLst/>
          </a:prstGeom>
        </p:spPr>
      </p:pic>
      <p:sp>
        <p:nvSpPr>
          <p:cNvPr id="4" name="Text 2"/>
          <p:cNvSpPr/>
          <p:nvPr/>
        </p:nvSpPr>
        <p:spPr>
          <a:xfrm>
            <a:off x="503149" y="370749"/>
            <a:ext cx="4443889" cy="694373"/>
          </a:xfrm>
          <a:prstGeom prst="rect">
            <a:avLst/>
          </a:prstGeom>
          <a:noFill/>
          <a:ln/>
        </p:spPr>
        <p:txBody>
          <a:bodyPr wrap="none" rtlCol="0" anchor="t"/>
          <a:lstStyle/>
          <a:p>
            <a:pPr>
              <a:lnSpc>
                <a:spcPts val="5468"/>
              </a:lnSpc>
            </a:pPr>
            <a:r>
              <a:rPr lang="en-US" sz="5400" b="1" dirty="0">
                <a:solidFill>
                  <a:schemeClr val="bg1"/>
                </a:solidFill>
                <a:latin typeface="Times New Roman" panose="02020603050405020304" pitchFamily="18" charset="0"/>
                <a:cs typeface="Times New Roman" panose="02020603050405020304" pitchFamily="18" charset="0"/>
              </a:rPr>
              <a:t>Literature Survey:</a:t>
            </a:r>
          </a:p>
          <a:p>
            <a:pPr>
              <a:lnSpc>
                <a:spcPts val="5468"/>
              </a:lnSpc>
            </a:pPr>
            <a:endParaRPr lang="en-US" sz="5400" b="1" dirty="0">
              <a:solidFill>
                <a:schemeClr val="bg1"/>
              </a:solidFill>
              <a:latin typeface="Times New Roman" panose="02020603050405020304" pitchFamily="18" charset="0"/>
              <a:cs typeface="Times New Roman" panose="02020603050405020304" pitchFamily="18" charset="0"/>
            </a:endParaRPr>
          </a:p>
        </p:txBody>
      </p:sp>
      <p:sp>
        <p:nvSpPr>
          <p:cNvPr id="5" name="Text 3"/>
          <p:cNvSpPr/>
          <p:nvPr/>
        </p:nvSpPr>
        <p:spPr>
          <a:xfrm>
            <a:off x="1286933" y="2629495"/>
            <a:ext cx="2983125" cy="979613"/>
          </a:xfrm>
          <a:prstGeom prst="rect">
            <a:avLst/>
          </a:prstGeom>
          <a:noFill/>
          <a:ln/>
        </p:spPr>
        <p:txBody>
          <a:bodyPr wrap="square" rtlCol="0" anchor="t"/>
          <a:lstStyle/>
          <a:p>
            <a:pPr algn="just">
              <a:lnSpc>
                <a:spcPts val="3281"/>
              </a:lnSpc>
            </a:pPr>
            <a:endParaRPr lang="en-US" sz="2624" dirty="0">
              <a:latin typeface="Times New Roman" panose="02020603050405020304" pitchFamily="18" charset="0"/>
              <a:cs typeface="Times New Roman" panose="02020603050405020304" pitchFamily="18" charset="0"/>
            </a:endParaRPr>
          </a:p>
        </p:txBody>
      </p:sp>
      <p:sp>
        <p:nvSpPr>
          <p:cNvPr id="6" name="Text 4"/>
          <p:cNvSpPr/>
          <p:nvPr/>
        </p:nvSpPr>
        <p:spPr>
          <a:xfrm>
            <a:off x="1286933" y="4099859"/>
            <a:ext cx="2876323" cy="1421606"/>
          </a:xfrm>
          <a:prstGeom prst="rect">
            <a:avLst/>
          </a:prstGeom>
          <a:noFill/>
          <a:ln/>
        </p:spPr>
        <p:txBody>
          <a:bodyPr wrap="square" rtlCol="0" anchor="t"/>
          <a:lstStyle/>
          <a:p>
            <a:pPr algn="just">
              <a:lnSpc>
                <a:spcPts val="2799"/>
              </a:lnSpc>
            </a:pPr>
            <a:endParaRPr lang="en-US" sz="2000" dirty="0">
              <a:latin typeface="Times New Roman" panose="02020603050405020304" pitchFamily="18" charset="0"/>
              <a:cs typeface="Times New Roman" panose="02020603050405020304" pitchFamily="18" charset="0"/>
            </a:endParaRPr>
          </a:p>
        </p:txBody>
      </p:sp>
      <p:sp>
        <p:nvSpPr>
          <p:cNvPr id="7" name="Text 5"/>
          <p:cNvSpPr/>
          <p:nvPr/>
        </p:nvSpPr>
        <p:spPr>
          <a:xfrm>
            <a:off x="2370668" y="2824618"/>
            <a:ext cx="6671732" cy="1007101"/>
          </a:xfrm>
          <a:prstGeom prst="rect">
            <a:avLst/>
          </a:prstGeom>
          <a:noFill/>
          <a:ln/>
        </p:spPr>
        <p:txBody>
          <a:bodyPr wrap="square" rtlCol="0" anchor="t"/>
          <a:lstStyle/>
          <a:p>
            <a:pPr algn="just">
              <a:lnSpc>
                <a:spcPts val="3281"/>
              </a:lnSpc>
            </a:pPr>
            <a:endParaRPr lang="en-US" sz="2624" dirty="0">
              <a:latin typeface="Times New Roman" panose="02020603050405020304" pitchFamily="18" charset="0"/>
              <a:cs typeface="Times New Roman" panose="02020603050405020304" pitchFamily="18" charset="0"/>
            </a:endParaRPr>
          </a:p>
        </p:txBody>
      </p:sp>
      <p:sp>
        <p:nvSpPr>
          <p:cNvPr id="8" name="Text 6"/>
          <p:cNvSpPr/>
          <p:nvPr/>
        </p:nvSpPr>
        <p:spPr>
          <a:xfrm>
            <a:off x="5167012" y="4077095"/>
            <a:ext cx="2876323" cy="2132409"/>
          </a:xfrm>
          <a:prstGeom prst="rect">
            <a:avLst/>
          </a:prstGeom>
          <a:noFill/>
          <a:ln/>
        </p:spPr>
        <p:txBody>
          <a:bodyPr wrap="square" rtlCol="0" anchor="t"/>
          <a:lstStyle/>
          <a:p>
            <a:pPr algn="just">
              <a:lnSpc>
                <a:spcPts val="2799"/>
              </a:lnSpc>
            </a:pPr>
            <a:endParaRPr lang="en-US" sz="2000" dirty="0">
              <a:latin typeface="Times New Roman" panose="02020603050405020304" pitchFamily="18" charset="0"/>
              <a:cs typeface="Times New Roman" panose="02020603050405020304" pitchFamily="18" charset="0"/>
            </a:endParaRPr>
          </a:p>
        </p:txBody>
      </p:sp>
      <p:sp>
        <p:nvSpPr>
          <p:cNvPr id="9" name="Text 7"/>
          <p:cNvSpPr/>
          <p:nvPr/>
        </p:nvSpPr>
        <p:spPr>
          <a:xfrm>
            <a:off x="9313006" y="2629497"/>
            <a:ext cx="4030463" cy="979613"/>
          </a:xfrm>
          <a:prstGeom prst="rect">
            <a:avLst/>
          </a:prstGeom>
          <a:noFill/>
          <a:ln/>
        </p:spPr>
        <p:txBody>
          <a:bodyPr wrap="square" rtlCol="0" anchor="t"/>
          <a:lstStyle/>
          <a:p>
            <a:pPr algn="just">
              <a:lnSpc>
                <a:spcPts val="3281"/>
              </a:lnSpc>
            </a:pPr>
            <a:endParaRPr lang="en-US" sz="2624" dirty="0">
              <a:latin typeface="Times New Roman" panose="02020603050405020304" pitchFamily="18" charset="0"/>
              <a:cs typeface="Times New Roman" panose="02020603050405020304" pitchFamily="18" charset="0"/>
            </a:endParaRPr>
          </a:p>
        </p:txBody>
      </p:sp>
      <p:sp>
        <p:nvSpPr>
          <p:cNvPr id="10" name="Text 8"/>
          <p:cNvSpPr/>
          <p:nvPr/>
        </p:nvSpPr>
        <p:spPr>
          <a:xfrm>
            <a:off x="9463393" y="4077094"/>
            <a:ext cx="2876323" cy="2132409"/>
          </a:xfrm>
          <a:prstGeom prst="rect">
            <a:avLst/>
          </a:prstGeom>
          <a:noFill/>
          <a:ln/>
        </p:spPr>
        <p:txBody>
          <a:bodyPr wrap="square" rtlCol="0" anchor="t"/>
          <a:lstStyle/>
          <a:p>
            <a:pPr algn="just">
              <a:lnSpc>
                <a:spcPts val="2799"/>
              </a:lnSpc>
            </a:pPr>
            <a:endParaRPr lang="en-US" sz="2000" dirty="0">
              <a:latin typeface="Times New Roman" panose="02020603050405020304" pitchFamily="18" charset="0"/>
              <a:cs typeface="Times New Roman" panose="02020603050405020304" pitchFamily="18" charset="0"/>
            </a:endParaRPr>
          </a:p>
        </p:txBody>
      </p:sp>
      <p:sp>
        <p:nvSpPr>
          <p:cNvPr id="11" name="Text 9"/>
          <p:cNvSpPr/>
          <p:nvPr/>
        </p:nvSpPr>
        <p:spPr>
          <a:xfrm>
            <a:off x="10382966" y="2629497"/>
            <a:ext cx="2232065" cy="1665923"/>
          </a:xfrm>
          <a:prstGeom prst="rect">
            <a:avLst/>
          </a:prstGeom>
          <a:noFill/>
          <a:ln/>
        </p:spPr>
        <p:txBody>
          <a:bodyPr wrap="square" rtlCol="0" anchor="t"/>
          <a:lstStyle/>
          <a:p>
            <a:pPr>
              <a:lnSpc>
                <a:spcPts val="3281"/>
              </a:lnSpc>
            </a:pPr>
            <a:endParaRPr lang="en-US" sz="2624" dirty="0">
              <a:latin typeface="Times New Roman" panose="02020603050405020304" pitchFamily="18" charset="0"/>
              <a:cs typeface="Times New Roman" panose="02020603050405020304" pitchFamily="18" charset="0"/>
            </a:endParaRPr>
          </a:p>
        </p:txBody>
      </p:sp>
      <p:sp>
        <p:nvSpPr>
          <p:cNvPr id="12" name="Text 10"/>
          <p:cNvSpPr/>
          <p:nvPr/>
        </p:nvSpPr>
        <p:spPr>
          <a:xfrm>
            <a:off x="10382966" y="4517590"/>
            <a:ext cx="2232065" cy="2132409"/>
          </a:xfrm>
          <a:prstGeom prst="rect">
            <a:avLst/>
          </a:prstGeom>
          <a:noFill/>
          <a:ln/>
        </p:spPr>
        <p:txBody>
          <a:bodyPr wrap="square" rtlCol="0" anchor="t"/>
          <a:lstStyle/>
          <a:p>
            <a:pPr>
              <a:lnSpc>
                <a:spcPts val="2799"/>
              </a:lnSpc>
            </a:pPr>
            <a:endParaRPr lang="en-US" sz="175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3CA705E8-1C1B-BA06-2AF0-82D0C26EB634}"/>
              </a:ext>
            </a:extLst>
          </p:cNvPr>
          <p:cNvSpPr txBox="1"/>
          <p:nvPr/>
        </p:nvSpPr>
        <p:spPr>
          <a:xfrm>
            <a:off x="660400" y="1341822"/>
            <a:ext cx="13309600" cy="6673943"/>
          </a:xfrm>
          <a:prstGeom prst="rect">
            <a:avLst/>
          </a:prstGeom>
          <a:noFill/>
        </p:spPr>
        <p:txBody>
          <a:bodyPr wrap="square" rtlCol="0">
            <a:spAutoFit/>
          </a:bodyPr>
          <a:lstStyle/>
          <a:p>
            <a:pPr algn="just">
              <a:lnSpc>
                <a:spcPct val="150000"/>
              </a:lnSpc>
            </a:pPr>
            <a:r>
              <a:rPr lang="en-US" sz="2400" b="0" i="0" dirty="0">
                <a:solidFill>
                  <a:schemeClr val="bg1"/>
                </a:solidFill>
                <a:effectLst/>
                <a:latin typeface="Times New Roman" panose="02020603050405020304" pitchFamily="18" charset="0"/>
                <a:cs typeface="Times New Roman" panose="02020603050405020304" pitchFamily="18" charset="0"/>
              </a:rPr>
              <a:t>Our project is like a smart radar that uses simple tools like Arduino Uno, a servo motor, and an ultrasonic sensor. It looks around in a wide area of 180 degrees. Unlike some other projects, ours isn't just about being cheap; it's also about being really useful. We made it special by putting the sensor on a moving part so it can keep an eye on a bigger area, making it good for lots of different things.</a:t>
            </a:r>
          </a:p>
          <a:p>
            <a:pPr algn="just">
              <a:lnSpc>
                <a:spcPct val="150000"/>
              </a:lnSpc>
            </a:pPr>
            <a:endParaRPr lang="en-US" sz="2400" b="0" i="0" dirty="0">
              <a:solidFill>
                <a:schemeClr val="bg1"/>
              </a:solidFill>
              <a:effectLst/>
              <a:latin typeface="Times New Roman" panose="02020603050405020304" pitchFamily="18" charset="0"/>
              <a:cs typeface="Times New Roman" panose="02020603050405020304" pitchFamily="18" charset="0"/>
            </a:endParaRPr>
          </a:p>
          <a:p>
            <a:pPr algn="just">
              <a:lnSpc>
                <a:spcPct val="150000"/>
              </a:lnSpc>
            </a:pPr>
            <a:r>
              <a:rPr lang="en-US" sz="2400" b="0" i="0" dirty="0">
                <a:solidFill>
                  <a:schemeClr val="bg1"/>
                </a:solidFill>
                <a:effectLst/>
                <a:latin typeface="Times New Roman" panose="02020603050405020304" pitchFamily="18" charset="0"/>
                <a:cs typeface="Times New Roman" panose="02020603050405020304" pitchFamily="18" charset="0"/>
              </a:rPr>
              <a:t>While some projects use fancy and expensive technologies, ours keeps things simple and doesn't cost a lot. This is important, especially when we need to be careful with our money. Many similar projects use radar detectors for different jobs, but what makes ours stand out is that it's not just cheap; it also visualizes the information received by the ultrasonic sensor. i.e., the position and distance of an object.</a:t>
            </a:r>
          </a:p>
          <a:p>
            <a:pPr algn="just">
              <a:lnSpc>
                <a:spcPct val="150000"/>
              </a:lnSpc>
            </a:pPr>
            <a:endParaRPr lang="en-US" sz="2400" b="0" i="0" dirty="0">
              <a:solidFill>
                <a:schemeClr val="bg1"/>
              </a:solidFill>
              <a:effectLst/>
              <a:latin typeface="Times New Roman" panose="02020603050405020304" pitchFamily="18" charset="0"/>
              <a:cs typeface="Times New Roman" panose="02020603050405020304" pitchFamily="18" charset="0"/>
            </a:endParaRPr>
          </a:p>
          <a:p>
            <a:pPr algn="just">
              <a:lnSpc>
                <a:spcPct val="150000"/>
              </a:lnSpc>
            </a:pPr>
            <a:r>
              <a:rPr lang="en-US" sz="2400" b="0" i="0" dirty="0">
                <a:solidFill>
                  <a:schemeClr val="bg1"/>
                </a:solidFill>
                <a:effectLst/>
                <a:latin typeface="Times New Roman" panose="02020603050405020304" pitchFamily="18" charset="0"/>
                <a:cs typeface="Times New Roman" panose="02020603050405020304" pitchFamily="18" charset="0"/>
              </a:rPr>
              <a:t>In the end, our radar project is a great choice compared to others. It's not just about saving money; it's also about doing a better job. </a:t>
            </a:r>
            <a:endParaRPr lang="en-IN"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594776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65E9B67-EF7A-2AD7-17EC-CEB1D7697D83}"/>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4" name="Text 2"/>
          <p:cNvSpPr/>
          <p:nvPr/>
        </p:nvSpPr>
        <p:spPr>
          <a:xfrm>
            <a:off x="969447" y="716100"/>
            <a:ext cx="4835962" cy="694373"/>
          </a:xfrm>
          <a:prstGeom prst="rect">
            <a:avLst/>
          </a:prstGeom>
          <a:noFill/>
          <a:ln/>
        </p:spPr>
        <p:txBody>
          <a:bodyPr wrap="none" rtlCol="0" anchor="t"/>
          <a:lstStyle/>
          <a:p>
            <a:pPr>
              <a:lnSpc>
                <a:spcPts val="5468"/>
              </a:lnSpc>
            </a:pPr>
            <a:r>
              <a:rPr lang="en-US" sz="4374" b="1" kern="0" spc="-131" dirty="0">
                <a:solidFill>
                  <a:srgbClr val="FFFFFF"/>
                </a:solidFill>
                <a:latin typeface="Times New Roman" panose="02020603050405020304" pitchFamily="18" charset="0"/>
                <a:ea typeface="Inter" pitchFamily="34" charset="-122"/>
                <a:cs typeface="Times New Roman" panose="02020603050405020304" pitchFamily="18" charset="0"/>
              </a:rPr>
              <a:t>Materials Required</a:t>
            </a:r>
            <a:endParaRPr lang="en-US" sz="4374" dirty="0">
              <a:latin typeface="Times New Roman" panose="02020603050405020304" pitchFamily="18" charset="0"/>
              <a:cs typeface="Times New Roman" panose="02020603050405020304" pitchFamily="18" charset="0"/>
            </a:endParaRPr>
          </a:p>
        </p:txBody>
      </p:sp>
      <p:sp>
        <p:nvSpPr>
          <p:cNvPr id="5" name="Shape 3"/>
          <p:cNvSpPr/>
          <p:nvPr/>
        </p:nvSpPr>
        <p:spPr>
          <a:xfrm>
            <a:off x="1055860" y="1669490"/>
            <a:ext cx="5166122" cy="2889777"/>
          </a:xfrm>
          <a:prstGeom prst="roundRect">
            <a:avLst>
              <a:gd name="adj" fmla="val 5707"/>
            </a:avLst>
          </a:prstGeom>
          <a:solidFill>
            <a:srgbClr val="110080"/>
          </a:solidFill>
          <a:ln w="13811">
            <a:solidFill>
              <a:srgbClr val="140099"/>
            </a:solidFill>
            <a:prstDash val="solid"/>
          </a:ln>
        </p:spPr>
        <p:txBody>
          <a:bodyPr/>
          <a:lstStyle/>
          <a:p>
            <a:endParaRPr lang="en-IN" dirty="0"/>
          </a:p>
        </p:txBody>
      </p:sp>
      <p:sp>
        <p:nvSpPr>
          <p:cNvPr id="6" name="Text 4"/>
          <p:cNvSpPr/>
          <p:nvPr/>
        </p:nvSpPr>
        <p:spPr>
          <a:xfrm>
            <a:off x="1291842" y="1905473"/>
            <a:ext cx="4694158" cy="347186"/>
          </a:xfrm>
          <a:prstGeom prst="rect">
            <a:avLst/>
          </a:prstGeom>
          <a:noFill/>
          <a:ln/>
        </p:spPr>
        <p:txBody>
          <a:bodyPr wrap="none" rtlCol="0" anchor="t"/>
          <a:lstStyle/>
          <a:p>
            <a:pPr algn="ctr">
              <a:lnSpc>
                <a:spcPts val="2734"/>
              </a:lnSpc>
            </a:pPr>
            <a:r>
              <a:rPr lang="en-US" sz="2187" b="1" kern="0" dirty="0">
                <a:solidFill>
                  <a:srgbClr val="E5E0DF"/>
                </a:solidFill>
                <a:latin typeface="Times New Roman" panose="02020603050405020304" pitchFamily="18" charset="0"/>
                <a:ea typeface="Inter" pitchFamily="34" charset="-122"/>
                <a:cs typeface="Times New Roman" panose="02020603050405020304" pitchFamily="18" charset="0"/>
              </a:rPr>
              <a:t>Arduino</a:t>
            </a:r>
            <a:r>
              <a:rPr lang="en-US" sz="2187" b="1" kern="0" spc="-66" dirty="0">
                <a:solidFill>
                  <a:srgbClr val="E5E0DF"/>
                </a:solidFill>
                <a:latin typeface="Times New Roman" panose="02020603050405020304" pitchFamily="18" charset="0"/>
                <a:ea typeface="Inter" pitchFamily="34" charset="-122"/>
                <a:cs typeface="Times New Roman" panose="02020603050405020304" pitchFamily="18" charset="0"/>
              </a:rPr>
              <a:t> Uno</a:t>
            </a:r>
            <a:endParaRPr lang="en-US" sz="2187" dirty="0">
              <a:latin typeface="Times New Roman" panose="02020603050405020304" pitchFamily="18" charset="0"/>
              <a:cs typeface="Times New Roman" panose="02020603050405020304" pitchFamily="18" charset="0"/>
            </a:endParaRPr>
          </a:p>
        </p:txBody>
      </p:sp>
      <p:sp>
        <p:nvSpPr>
          <p:cNvPr id="7" name="Text 5"/>
          <p:cNvSpPr/>
          <p:nvPr/>
        </p:nvSpPr>
        <p:spPr>
          <a:xfrm>
            <a:off x="2273975" y="3626289"/>
            <a:ext cx="4694158" cy="710803"/>
          </a:xfrm>
          <a:prstGeom prst="rect">
            <a:avLst/>
          </a:prstGeom>
          <a:noFill/>
          <a:ln/>
        </p:spPr>
        <p:txBody>
          <a:bodyPr wrap="square" rtlCol="0" anchor="t"/>
          <a:lstStyle/>
          <a:p>
            <a:pPr>
              <a:lnSpc>
                <a:spcPts val="2799"/>
              </a:lnSpc>
            </a:pPr>
            <a:endParaRPr lang="en-US" sz="1750" dirty="0"/>
          </a:p>
        </p:txBody>
      </p:sp>
      <p:sp>
        <p:nvSpPr>
          <p:cNvPr id="9" name="Text 7"/>
          <p:cNvSpPr/>
          <p:nvPr/>
        </p:nvSpPr>
        <p:spPr>
          <a:xfrm>
            <a:off x="10094926" y="4873780"/>
            <a:ext cx="3525560" cy="347186"/>
          </a:xfrm>
          <a:prstGeom prst="rect">
            <a:avLst/>
          </a:prstGeom>
          <a:noFill/>
          <a:ln/>
        </p:spPr>
        <p:txBody>
          <a:bodyPr wrap="none" rtlCol="0" anchor="t"/>
          <a:lstStyle/>
          <a:p>
            <a:pPr>
              <a:lnSpc>
                <a:spcPts val="2734"/>
              </a:lnSpc>
            </a:pPr>
            <a:endParaRPr lang="en-US" sz="2187" dirty="0"/>
          </a:p>
        </p:txBody>
      </p:sp>
      <p:sp>
        <p:nvSpPr>
          <p:cNvPr id="10" name="Text 8"/>
          <p:cNvSpPr/>
          <p:nvPr/>
        </p:nvSpPr>
        <p:spPr>
          <a:xfrm>
            <a:off x="7662267" y="6437221"/>
            <a:ext cx="4694158" cy="710803"/>
          </a:xfrm>
          <a:prstGeom prst="rect">
            <a:avLst/>
          </a:prstGeom>
          <a:noFill/>
          <a:ln/>
        </p:spPr>
        <p:txBody>
          <a:bodyPr wrap="square" rtlCol="0" anchor="t"/>
          <a:lstStyle/>
          <a:p>
            <a:pPr>
              <a:lnSpc>
                <a:spcPts val="2799"/>
              </a:lnSpc>
            </a:pPr>
            <a:endParaRPr lang="en-US" sz="1750" dirty="0"/>
          </a:p>
        </p:txBody>
      </p:sp>
      <p:sp>
        <p:nvSpPr>
          <p:cNvPr id="11" name="Shape 9"/>
          <p:cNvSpPr/>
          <p:nvPr/>
        </p:nvSpPr>
        <p:spPr>
          <a:xfrm>
            <a:off x="1130082" y="4878826"/>
            <a:ext cx="5166122" cy="2889777"/>
          </a:xfrm>
          <a:prstGeom prst="roundRect">
            <a:avLst>
              <a:gd name="adj" fmla="val 5707"/>
            </a:avLst>
          </a:prstGeom>
          <a:solidFill>
            <a:srgbClr val="110080"/>
          </a:solidFill>
          <a:ln w="13811">
            <a:solidFill>
              <a:srgbClr val="140099"/>
            </a:solidFill>
            <a:prstDash val="solid"/>
          </a:ln>
        </p:spPr>
        <p:txBody>
          <a:bodyPr/>
          <a:lstStyle/>
          <a:p>
            <a:endParaRPr lang="en-IN" dirty="0"/>
          </a:p>
        </p:txBody>
      </p:sp>
      <p:sp>
        <p:nvSpPr>
          <p:cNvPr id="12" name="Text 10"/>
          <p:cNvSpPr/>
          <p:nvPr/>
        </p:nvSpPr>
        <p:spPr>
          <a:xfrm>
            <a:off x="2096051" y="5111560"/>
            <a:ext cx="3085743" cy="392171"/>
          </a:xfrm>
          <a:prstGeom prst="rect">
            <a:avLst/>
          </a:prstGeom>
          <a:noFill/>
          <a:ln/>
        </p:spPr>
        <p:txBody>
          <a:bodyPr wrap="none" rtlCol="0" anchor="t"/>
          <a:lstStyle/>
          <a:p>
            <a:pPr>
              <a:lnSpc>
                <a:spcPts val="2734"/>
              </a:lnSpc>
            </a:pPr>
            <a:r>
              <a:rPr lang="en-US" sz="2187" b="1" kern="0" spc="-66" dirty="0">
                <a:solidFill>
                  <a:srgbClr val="E5E0DF"/>
                </a:solidFill>
                <a:latin typeface="Times New Roman" panose="02020603050405020304" pitchFamily="18" charset="0"/>
                <a:ea typeface="Inter" pitchFamily="34" charset="-122"/>
                <a:cs typeface="Times New Roman" panose="02020603050405020304" pitchFamily="18" charset="0"/>
              </a:rPr>
              <a:t>BreadBoard, Jump wires</a:t>
            </a:r>
            <a:endParaRPr lang="en-US" sz="2187" dirty="0">
              <a:latin typeface="Times New Roman" panose="02020603050405020304" pitchFamily="18" charset="0"/>
              <a:cs typeface="Times New Roman" panose="02020603050405020304" pitchFamily="18" charset="0"/>
            </a:endParaRPr>
          </a:p>
        </p:txBody>
      </p:sp>
      <p:sp>
        <p:nvSpPr>
          <p:cNvPr id="13" name="Text 11"/>
          <p:cNvSpPr/>
          <p:nvPr/>
        </p:nvSpPr>
        <p:spPr>
          <a:xfrm>
            <a:off x="2273975" y="6752048"/>
            <a:ext cx="4694158" cy="710803"/>
          </a:xfrm>
          <a:prstGeom prst="rect">
            <a:avLst/>
          </a:prstGeom>
          <a:noFill/>
          <a:ln/>
        </p:spPr>
        <p:txBody>
          <a:bodyPr wrap="square" rtlCol="0" anchor="t"/>
          <a:lstStyle/>
          <a:p>
            <a:pPr>
              <a:lnSpc>
                <a:spcPts val="2799"/>
              </a:lnSpc>
            </a:pPr>
            <a:endParaRPr lang="en-US" sz="1750" dirty="0"/>
          </a:p>
        </p:txBody>
      </p:sp>
      <p:sp>
        <p:nvSpPr>
          <p:cNvPr id="15" name="Text 13"/>
          <p:cNvSpPr/>
          <p:nvPr/>
        </p:nvSpPr>
        <p:spPr>
          <a:xfrm>
            <a:off x="6551295" y="5976528"/>
            <a:ext cx="2221944" cy="347186"/>
          </a:xfrm>
          <a:prstGeom prst="rect">
            <a:avLst/>
          </a:prstGeom>
          <a:noFill/>
          <a:ln/>
        </p:spPr>
        <p:txBody>
          <a:bodyPr wrap="none" rtlCol="0" anchor="t"/>
          <a:lstStyle/>
          <a:p>
            <a:pPr>
              <a:lnSpc>
                <a:spcPts val="2734"/>
              </a:lnSpc>
            </a:pPr>
            <a:endParaRPr lang="en-US" sz="2187" dirty="0"/>
          </a:p>
        </p:txBody>
      </p:sp>
      <p:sp>
        <p:nvSpPr>
          <p:cNvPr id="16" name="Text 14"/>
          <p:cNvSpPr/>
          <p:nvPr/>
        </p:nvSpPr>
        <p:spPr>
          <a:xfrm>
            <a:off x="7662267" y="5600583"/>
            <a:ext cx="4694158" cy="710803"/>
          </a:xfrm>
          <a:prstGeom prst="rect">
            <a:avLst/>
          </a:prstGeom>
          <a:noFill/>
          <a:ln/>
        </p:spPr>
        <p:txBody>
          <a:bodyPr wrap="square" rtlCol="0" anchor="t"/>
          <a:lstStyle/>
          <a:p>
            <a:pPr>
              <a:lnSpc>
                <a:spcPts val="2799"/>
              </a:lnSpc>
            </a:pPr>
            <a:endParaRPr lang="en-US" sz="1750" dirty="0"/>
          </a:p>
        </p:txBody>
      </p:sp>
      <p:pic>
        <p:nvPicPr>
          <p:cNvPr id="18" name="object 3">
            <a:extLst>
              <a:ext uri="{FF2B5EF4-FFF2-40B4-BE49-F238E27FC236}">
                <a16:creationId xmlns:a16="http://schemas.microsoft.com/office/drawing/2014/main" id="{8E8AD7AD-781D-59B6-635B-9FDD5A9516C6}"/>
              </a:ext>
            </a:extLst>
          </p:cNvPr>
          <p:cNvPicPr/>
          <p:nvPr/>
        </p:nvPicPr>
        <p:blipFill>
          <a:blip r:embed="rId4" cstate="print"/>
          <a:stretch>
            <a:fillRect/>
          </a:stretch>
        </p:blipFill>
        <p:spPr>
          <a:xfrm>
            <a:off x="2676764" y="2433515"/>
            <a:ext cx="1924314" cy="1793438"/>
          </a:xfrm>
          <a:prstGeom prst="rect">
            <a:avLst/>
          </a:prstGeom>
        </p:spPr>
      </p:pic>
      <p:sp>
        <p:nvSpPr>
          <p:cNvPr id="19" name="Shape 9">
            <a:extLst>
              <a:ext uri="{FF2B5EF4-FFF2-40B4-BE49-F238E27FC236}">
                <a16:creationId xmlns:a16="http://schemas.microsoft.com/office/drawing/2014/main" id="{4C2E24DD-A8A1-07DE-280B-2EC92501CDFA}"/>
              </a:ext>
            </a:extLst>
          </p:cNvPr>
          <p:cNvSpPr/>
          <p:nvPr/>
        </p:nvSpPr>
        <p:spPr>
          <a:xfrm>
            <a:off x="8408420" y="1723130"/>
            <a:ext cx="5166122" cy="2889777"/>
          </a:xfrm>
          <a:prstGeom prst="roundRect">
            <a:avLst>
              <a:gd name="adj" fmla="val 5707"/>
            </a:avLst>
          </a:prstGeom>
          <a:solidFill>
            <a:srgbClr val="110080"/>
          </a:solidFill>
          <a:ln w="13811">
            <a:solidFill>
              <a:srgbClr val="140099"/>
            </a:solidFill>
            <a:prstDash val="solid"/>
          </a:ln>
        </p:spPr>
        <p:txBody>
          <a:bodyPr/>
          <a:lstStyle/>
          <a:p>
            <a:endParaRPr lang="en-IN" dirty="0"/>
          </a:p>
        </p:txBody>
      </p:sp>
      <p:sp>
        <p:nvSpPr>
          <p:cNvPr id="20" name="TextBox 19">
            <a:extLst>
              <a:ext uri="{FF2B5EF4-FFF2-40B4-BE49-F238E27FC236}">
                <a16:creationId xmlns:a16="http://schemas.microsoft.com/office/drawing/2014/main" id="{90C210E5-5D4C-F017-076A-95BEE33A7AC4}"/>
              </a:ext>
            </a:extLst>
          </p:cNvPr>
          <p:cNvSpPr txBox="1"/>
          <p:nvPr/>
        </p:nvSpPr>
        <p:spPr>
          <a:xfrm>
            <a:off x="9529202" y="1988836"/>
            <a:ext cx="2924558" cy="369332"/>
          </a:xfrm>
          <a:prstGeom prst="rect">
            <a:avLst/>
          </a:prstGeom>
          <a:noFill/>
        </p:spPr>
        <p:txBody>
          <a:bodyPr wrap="square" rtlCol="0">
            <a:spAutoFit/>
          </a:bodyPr>
          <a:lstStyle/>
          <a:p>
            <a:r>
              <a:rPr lang="en-US" b="1" kern="0" dirty="0">
                <a:solidFill>
                  <a:srgbClr val="E5E0DF"/>
                </a:solidFill>
                <a:latin typeface="Times New Roman" panose="02020603050405020304" pitchFamily="18" charset="0"/>
                <a:ea typeface="Inter" pitchFamily="34" charset="-122"/>
                <a:cs typeface="Times New Roman" panose="02020603050405020304" pitchFamily="18" charset="0"/>
              </a:rPr>
              <a:t>Ultrasonic sensor HC-SR04</a:t>
            </a:r>
            <a:endParaRPr lang="en-US" dirty="0">
              <a:latin typeface="Times New Roman" panose="02020603050405020304" pitchFamily="18" charset="0"/>
              <a:cs typeface="Times New Roman" panose="02020603050405020304" pitchFamily="18" charset="0"/>
            </a:endParaRPr>
          </a:p>
        </p:txBody>
      </p:sp>
      <p:sp>
        <p:nvSpPr>
          <p:cNvPr id="21" name="Shape 9">
            <a:extLst>
              <a:ext uri="{FF2B5EF4-FFF2-40B4-BE49-F238E27FC236}">
                <a16:creationId xmlns:a16="http://schemas.microsoft.com/office/drawing/2014/main" id="{EE65D7C2-1212-32A7-8D8E-FA6400111DF3}"/>
              </a:ext>
            </a:extLst>
          </p:cNvPr>
          <p:cNvSpPr/>
          <p:nvPr/>
        </p:nvSpPr>
        <p:spPr>
          <a:xfrm>
            <a:off x="8479645" y="4992332"/>
            <a:ext cx="5166122" cy="2889777"/>
          </a:xfrm>
          <a:prstGeom prst="roundRect">
            <a:avLst>
              <a:gd name="adj" fmla="val 5707"/>
            </a:avLst>
          </a:prstGeom>
          <a:solidFill>
            <a:srgbClr val="110080"/>
          </a:solidFill>
          <a:ln w="13811">
            <a:solidFill>
              <a:srgbClr val="140099"/>
            </a:solidFill>
            <a:prstDash val="solid"/>
          </a:ln>
        </p:spPr>
        <p:txBody>
          <a:bodyPr/>
          <a:lstStyle/>
          <a:p>
            <a:endParaRPr lang="en-IN" dirty="0"/>
          </a:p>
        </p:txBody>
      </p:sp>
      <p:sp>
        <p:nvSpPr>
          <p:cNvPr id="22" name="TextBox 21">
            <a:extLst>
              <a:ext uri="{FF2B5EF4-FFF2-40B4-BE49-F238E27FC236}">
                <a16:creationId xmlns:a16="http://schemas.microsoft.com/office/drawing/2014/main" id="{2A289319-D68C-4F18-8253-1A353AFB1E73}"/>
              </a:ext>
            </a:extLst>
          </p:cNvPr>
          <p:cNvSpPr txBox="1"/>
          <p:nvPr/>
        </p:nvSpPr>
        <p:spPr>
          <a:xfrm>
            <a:off x="9529202" y="5307643"/>
            <a:ext cx="2924558" cy="369332"/>
          </a:xfrm>
          <a:prstGeom prst="rect">
            <a:avLst/>
          </a:prstGeom>
          <a:noFill/>
        </p:spPr>
        <p:txBody>
          <a:bodyPr wrap="square" rtlCol="0">
            <a:spAutoFit/>
          </a:bodyPr>
          <a:lstStyle/>
          <a:p>
            <a:pPr algn="ctr"/>
            <a:r>
              <a:rPr lang="en-US" b="1" kern="0" dirty="0">
                <a:solidFill>
                  <a:srgbClr val="E5E0DF"/>
                </a:solidFill>
                <a:latin typeface="Times New Roman" panose="02020603050405020304" pitchFamily="18" charset="0"/>
                <a:ea typeface="Inter" pitchFamily="34" charset="-122"/>
                <a:cs typeface="Times New Roman" panose="02020603050405020304" pitchFamily="18" charset="0"/>
              </a:rPr>
              <a:t>Micro Servo</a:t>
            </a:r>
            <a:endParaRPr lang="en-US" dirty="0">
              <a:latin typeface="Times New Roman" panose="02020603050405020304" pitchFamily="18" charset="0"/>
              <a:cs typeface="Times New Roman" panose="02020603050405020304" pitchFamily="18" charset="0"/>
            </a:endParaRPr>
          </a:p>
        </p:txBody>
      </p:sp>
      <p:pic>
        <p:nvPicPr>
          <p:cNvPr id="23" name="object 6">
            <a:extLst>
              <a:ext uri="{FF2B5EF4-FFF2-40B4-BE49-F238E27FC236}">
                <a16:creationId xmlns:a16="http://schemas.microsoft.com/office/drawing/2014/main" id="{84CCA24D-FC18-A39A-8A02-96BB60F9C8BB}"/>
              </a:ext>
            </a:extLst>
          </p:cNvPr>
          <p:cNvPicPr/>
          <p:nvPr/>
        </p:nvPicPr>
        <p:blipFill>
          <a:blip r:embed="rId5" cstate="print"/>
          <a:stretch>
            <a:fillRect/>
          </a:stretch>
        </p:blipFill>
        <p:spPr>
          <a:xfrm>
            <a:off x="9911421" y="2490026"/>
            <a:ext cx="2160120" cy="1867897"/>
          </a:xfrm>
          <a:prstGeom prst="rect">
            <a:avLst/>
          </a:prstGeom>
        </p:spPr>
      </p:pic>
      <p:pic>
        <p:nvPicPr>
          <p:cNvPr id="24" name="object 5">
            <a:extLst>
              <a:ext uri="{FF2B5EF4-FFF2-40B4-BE49-F238E27FC236}">
                <a16:creationId xmlns:a16="http://schemas.microsoft.com/office/drawing/2014/main" id="{CBC17DB3-1CDB-2C98-C55B-BD2A592C0602}"/>
              </a:ext>
            </a:extLst>
          </p:cNvPr>
          <p:cNvPicPr/>
          <p:nvPr/>
        </p:nvPicPr>
        <p:blipFill>
          <a:blip r:embed="rId6" cstate="print"/>
          <a:stretch>
            <a:fillRect/>
          </a:stretch>
        </p:blipFill>
        <p:spPr>
          <a:xfrm>
            <a:off x="4162170" y="5676975"/>
            <a:ext cx="1755226" cy="1666368"/>
          </a:xfrm>
          <a:prstGeom prst="rect">
            <a:avLst/>
          </a:prstGeom>
        </p:spPr>
      </p:pic>
      <p:pic>
        <p:nvPicPr>
          <p:cNvPr id="25" name="object 4">
            <a:extLst>
              <a:ext uri="{FF2B5EF4-FFF2-40B4-BE49-F238E27FC236}">
                <a16:creationId xmlns:a16="http://schemas.microsoft.com/office/drawing/2014/main" id="{F1F0BF71-2750-B721-5035-88F2C81003B0}"/>
              </a:ext>
            </a:extLst>
          </p:cNvPr>
          <p:cNvPicPr/>
          <p:nvPr/>
        </p:nvPicPr>
        <p:blipFill>
          <a:blip r:embed="rId7" cstate="print"/>
          <a:stretch>
            <a:fillRect/>
          </a:stretch>
        </p:blipFill>
        <p:spPr>
          <a:xfrm>
            <a:off x="1678767" y="5736461"/>
            <a:ext cx="1789269" cy="1618160"/>
          </a:xfrm>
          <a:prstGeom prst="rect">
            <a:avLst/>
          </a:prstGeom>
        </p:spPr>
      </p:pic>
      <p:pic>
        <p:nvPicPr>
          <p:cNvPr id="27" name="object 8">
            <a:extLst>
              <a:ext uri="{FF2B5EF4-FFF2-40B4-BE49-F238E27FC236}">
                <a16:creationId xmlns:a16="http://schemas.microsoft.com/office/drawing/2014/main" id="{87A658F7-F9F9-BB3D-08C6-8A10F637E7D4}"/>
              </a:ext>
            </a:extLst>
          </p:cNvPr>
          <p:cNvPicPr/>
          <p:nvPr/>
        </p:nvPicPr>
        <p:blipFill>
          <a:blip r:embed="rId8" cstate="print"/>
          <a:stretch>
            <a:fillRect/>
          </a:stretch>
        </p:blipFill>
        <p:spPr>
          <a:xfrm>
            <a:off x="10094926" y="5755884"/>
            <a:ext cx="2221944" cy="1992327"/>
          </a:xfrm>
          <a:prstGeom prst="rect">
            <a:avLst/>
          </a:prstGeom>
        </p:spPr>
      </p:pic>
    </p:spTree>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500" fill="hold"/>
                                        <p:tgtEl>
                                          <p:spTgt spid="18"/>
                                        </p:tgtEl>
                                        <p:attrNameLst>
                                          <p:attrName>ppt_w</p:attrName>
                                        </p:attrNameLst>
                                      </p:cBhvr>
                                      <p:tavLst>
                                        <p:tav tm="0">
                                          <p:val>
                                            <p:fltVal val="0"/>
                                          </p:val>
                                        </p:tav>
                                        <p:tav tm="100000">
                                          <p:val>
                                            <p:strVal val="#ppt_w"/>
                                          </p:val>
                                        </p:tav>
                                      </p:tavLst>
                                    </p:anim>
                                    <p:anim calcmode="lin" valueType="num">
                                      <p:cBhvr>
                                        <p:cTn id="18" dur="500" fill="hold"/>
                                        <p:tgtEl>
                                          <p:spTgt spid="18"/>
                                        </p:tgtEl>
                                        <p:attrNameLst>
                                          <p:attrName>ppt_h</p:attrName>
                                        </p:attrNameLst>
                                      </p:cBhvr>
                                      <p:tavLst>
                                        <p:tav tm="0">
                                          <p:val>
                                            <p:fltVal val="0"/>
                                          </p:val>
                                        </p:tav>
                                        <p:tav tm="100000">
                                          <p:val>
                                            <p:strVal val="#ppt_h"/>
                                          </p:val>
                                        </p:tav>
                                      </p:tavLst>
                                    </p:anim>
                                    <p:animEffect transition="in" filter="fade">
                                      <p:cBhvr>
                                        <p:cTn id="19" dur="500"/>
                                        <p:tgtEl>
                                          <p:spTgt spid="18"/>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p:cTn id="24" dur="500" fill="hold"/>
                                        <p:tgtEl>
                                          <p:spTgt spid="19"/>
                                        </p:tgtEl>
                                        <p:attrNameLst>
                                          <p:attrName>ppt_w</p:attrName>
                                        </p:attrNameLst>
                                      </p:cBhvr>
                                      <p:tavLst>
                                        <p:tav tm="0">
                                          <p:val>
                                            <p:fltVal val="0"/>
                                          </p:val>
                                        </p:tav>
                                        <p:tav tm="100000">
                                          <p:val>
                                            <p:strVal val="#ppt_w"/>
                                          </p:val>
                                        </p:tav>
                                      </p:tavLst>
                                    </p:anim>
                                    <p:anim calcmode="lin" valueType="num">
                                      <p:cBhvr>
                                        <p:cTn id="25" dur="500" fill="hold"/>
                                        <p:tgtEl>
                                          <p:spTgt spid="19"/>
                                        </p:tgtEl>
                                        <p:attrNameLst>
                                          <p:attrName>ppt_h</p:attrName>
                                        </p:attrNameLst>
                                      </p:cBhvr>
                                      <p:tavLst>
                                        <p:tav tm="0">
                                          <p:val>
                                            <p:fltVal val="0"/>
                                          </p:val>
                                        </p:tav>
                                        <p:tav tm="100000">
                                          <p:val>
                                            <p:strVal val="#ppt_h"/>
                                          </p:val>
                                        </p:tav>
                                      </p:tavLst>
                                    </p:anim>
                                    <p:animEffect transition="in" filter="fade">
                                      <p:cBhvr>
                                        <p:cTn id="26" dur="500"/>
                                        <p:tgtEl>
                                          <p:spTgt spid="19"/>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p:cTn id="29" dur="500" fill="hold"/>
                                        <p:tgtEl>
                                          <p:spTgt spid="20"/>
                                        </p:tgtEl>
                                        <p:attrNameLst>
                                          <p:attrName>ppt_w</p:attrName>
                                        </p:attrNameLst>
                                      </p:cBhvr>
                                      <p:tavLst>
                                        <p:tav tm="0">
                                          <p:val>
                                            <p:fltVal val="0"/>
                                          </p:val>
                                        </p:tav>
                                        <p:tav tm="100000">
                                          <p:val>
                                            <p:strVal val="#ppt_w"/>
                                          </p:val>
                                        </p:tav>
                                      </p:tavLst>
                                    </p:anim>
                                    <p:anim calcmode="lin" valueType="num">
                                      <p:cBhvr>
                                        <p:cTn id="30" dur="500" fill="hold"/>
                                        <p:tgtEl>
                                          <p:spTgt spid="20"/>
                                        </p:tgtEl>
                                        <p:attrNameLst>
                                          <p:attrName>ppt_h</p:attrName>
                                        </p:attrNameLst>
                                      </p:cBhvr>
                                      <p:tavLst>
                                        <p:tav tm="0">
                                          <p:val>
                                            <p:fltVal val="0"/>
                                          </p:val>
                                        </p:tav>
                                        <p:tav tm="100000">
                                          <p:val>
                                            <p:strVal val="#ppt_h"/>
                                          </p:val>
                                        </p:tav>
                                      </p:tavLst>
                                    </p:anim>
                                    <p:animEffect transition="in" filter="fade">
                                      <p:cBhvr>
                                        <p:cTn id="31" dur="500"/>
                                        <p:tgtEl>
                                          <p:spTgt spid="20"/>
                                        </p:tgtEl>
                                      </p:cBhvr>
                                    </p:animEffect>
                                  </p:childTnLst>
                                </p:cTn>
                              </p:par>
                              <p:par>
                                <p:cTn id="32" presetID="53" presetClass="entr" presetSubtype="16" fill="hold" nodeType="withEffect">
                                  <p:stCondLst>
                                    <p:cond delay="0"/>
                                  </p:stCondLst>
                                  <p:childTnLst>
                                    <p:set>
                                      <p:cBhvr>
                                        <p:cTn id="33" dur="1" fill="hold">
                                          <p:stCondLst>
                                            <p:cond delay="0"/>
                                          </p:stCondLst>
                                        </p:cTn>
                                        <p:tgtEl>
                                          <p:spTgt spid="23"/>
                                        </p:tgtEl>
                                        <p:attrNameLst>
                                          <p:attrName>style.visibility</p:attrName>
                                        </p:attrNameLst>
                                      </p:cBhvr>
                                      <p:to>
                                        <p:strVal val="visible"/>
                                      </p:to>
                                    </p:set>
                                    <p:anim calcmode="lin" valueType="num">
                                      <p:cBhvr>
                                        <p:cTn id="34" dur="500" fill="hold"/>
                                        <p:tgtEl>
                                          <p:spTgt spid="23"/>
                                        </p:tgtEl>
                                        <p:attrNameLst>
                                          <p:attrName>ppt_w</p:attrName>
                                        </p:attrNameLst>
                                      </p:cBhvr>
                                      <p:tavLst>
                                        <p:tav tm="0">
                                          <p:val>
                                            <p:fltVal val="0"/>
                                          </p:val>
                                        </p:tav>
                                        <p:tav tm="100000">
                                          <p:val>
                                            <p:strVal val="#ppt_w"/>
                                          </p:val>
                                        </p:tav>
                                      </p:tavLst>
                                    </p:anim>
                                    <p:anim calcmode="lin" valueType="num">
                                      <p:cBhvr>
                                        <p:cTn id="35" dur="500" fill="hold"/>
                                        <p:tgtEl>
                                          <p:spTgt spid="23"/>
                                        </p:tgtEl>
                                        <p:attrNameLst>
                                          <p:attrName>ppt_h</p:attrName>
                                        </p:attrNameLst>
                                      </p:cBhvr>
                                      <p:tavLst>
                                        <p:tav tm="0">
                                          <p:val>
                                            <p:fltVal val="0"/>
                                          </p:val>
                                        </p:tav>
                                        <p:tav tm="100000">
                                          <p:val>
                                            <p:strVal val="#ppt_h"/>
                                          </p:val>
                                        </p:tav>
                                      </p:tavLst>
                                    </p:anim>
                                    <p:animEffect transition="in" filter="fade">
                                      <p:cBhvr>
                                        <p:cTn id="36" dur="500"/>
                                        <p:tgtEl>
                                          <p:spTgt spid="23"/>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p:cTn id="41" dur="500" fill="hold"/>
                                        <p:tgtEl>
                                          <p:spTgt spid="11"/>
                                        </p:tgtEl>
                                        <p:attrNameLst>
                                          <p:attrName>ppt_w</p:attrName>
                                        </p:attrNameLst>
                                      </p:cBhvr>
                                      <p:tavLst>
                                        <p:tav tm="0">
                                          <p:val>
                                            <p:fltVal val="0"/>
                                          </p:val>
                                        </p:tav>
                                        <p:tav tm="100000">
                                          <p:val>
                                            <p:strVal val="#ppt_w"/>
                                          </p:val>
                                        </p:tav>
                                      </p:tavLst>
                                    </p:anim>
                                    <p:anim calcmode="lin" valueType="num">
                                      <p:cBhvr>
                                        <p:cTn id="42" dur="500" fill="hold"/>
                                        <p:tgtEl>
                                          <p:spTgt spid="11"/>
                                        </p:tgtEl>
                                        <p:attrNameLst>
                                          <p:attrName>ppt_h</p:attrName>
                                        </p:attrNameLst>
                                      </p:cBhvr>
                                      <p:tavLst>
                                        <p:tav tm="0">
                                          <p:val>
                                            <p:fltVal val="0"/>
                                          </p:val>
                                        </p:tav>
                                        <p:tav tm="100000">
                                          <p:val>
                                            <p:strVal val="#ppt_h"/>
                                          </p:val>
                                        </p:tav>
                                      </p:tavLst>
                                    </p:anim>
                                    <p:animEffect transition="in" filter="fade">
                                      <p:cBhvr>
                                        <p:cTn id="43" dur="500"/>
                                        <p:tgtEl>
                                          <p:spTgt spid="11"/>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p:cTn id="46" dur="500" fill="hold"/>
                                        <p:tgtEl>
                                          <p:spTgt spid="12"/>
                                        </p:tgtEl>
                                        <p:attrNameLst>
                                          <p:attrName>ppt_w</p:attrName>
                                        </p:attrNameLst>
                                      </p:cBhvr>
                                      <p:tavLst>
                                        <p:tav tm="0">
                                          <p:val>
                                            <p:fltVal val="0"/>
                                          </p:val>
                                        </p:tav>
                                        <p:tav tm="100000">
                                          <p:val>
                                            <p:strVal val="#ppt_w"/>
                                          </p:val>
                                        </p:tav>
                                      </p:tavLst>
                                    </p:anim>
                                    <p:anim calcmode="lin" valueType="num">
                                      <p:cBhvr>
                                        <p:cTn id="47" dur="500" fill="hold"/>
                                        <p:tgtEl>
                                          <p:spTgt spid="12"/>
                                        </p:tgtEl>
                                        <p:attrNameLst>
                                          <p:attrName>ppt_h</p:attrName>
                                        </p:attrNameLst>
                                      </p:cBhvr>
                                      <p:tavLst>
                                        <p:tav tm="0">
                                          <p:val>
                                            <p:fltVal val="0"/>
                                          </p:val>
                                        </p:tav>
                                        <p:tav tm="100000">
                                          <p:val>
                                            <p:strVal val="#ppt_h"/>
                                          </p:val>
                                        </p:tav>
                                      </p:tavLst>
                                    </p:anim>
                                    <p:animEffect transition="in" filter="fade">
                                      <p:cBhvr>
                                        <p:cTn id="48" dur="500"/>
                                        <p:tgtEl>
                                          <p:spTgt spid="12"/>
                                        </p:tgtEl>
                                      </p:cBhvr>
                                    </p:animEffect>
                                  </p:childTnLst>
                                </p:cTn>
                              </p:par>
                              <p:par>
                                <p:cTn id="49" presetID="53" presetClass="entr" presetSubtype="16" fill="hold" nodeType="withEffect">
                                  <p:stCondLst>
                                    <p:cond delay="0"/>
                                  </p:stCondLst>
                                  <p:childTnLst>
                                    <p:set>
                                      <p:cBhvr>
                                        <p:cTn id="50" dur="1" fill="hold">
                                          <p:stCondLst>
                                            <p:cond delay="0"/>
                                          </p:stCondLst>
                                        </p:cTn>
                                        <p:tgtEl>
                                          <p:spTgt spid="25"/>
                                        </p:tgtEl>
                                        <p:attrNameLst>
                                          <p:attrName>style.visibility</p:attrName>
                                        </p:attrNameLst>
                                      </p:cBhvr>
                                      <p:to>
                                        <p:strVal val="visible"/>
                                      </p:to>
                                    </p:set>
                                    <p:anim calcmode="lin" valueType="num">
                                      <p:cBhvr>
                                        <p:cTn id="51" dur="500" fill="hold"/>
                                        <p:tgtEl>
                                          <p:spTgt spid="25"/>
                                        </p:tgtEl>
                                        <p:attrNameLst>
                                          <p:attrName>ppt_w</p:attrName>
                                        </p:attrNameLst>
                                      </p:cBhvr>
                                      <p:tavLst>
                                        <p:tav tm="0">
                                          <p:val>
                                            <p:fltVal val="0"/>
                                          </p:val>
                                        </p:tav>
                                        <p:tav tm="100000">
                                          <p:val>
                                            <p:strVal val="#ppt_w"/>
                                          </p:val>
                                        </p:tav>
                                      </p:tavLst>
                                    </p:anim>
                                    <p:anim calcmode="lin" valueType="num">
                                      <p:cBhvr>
                                        <p:cTn id="52" dur="500" fill="hold"/>
                                        <p:tgtEl>
                                          <p:spTgt spid="25"/>
                                        </p:tgtEl>
                                        <p:attrNameLst>
                                          <p:attrName>ppt_h</p:attrName>
                                        </p:attrNameLst>
                                      </p:cBhvr>
                                      <p:tavLst>
                                        <p:tav tm="0">
                                          <p:val>
                                            <p:fltVal val="0"/>
                                          </p:val>
                                        </p:tav>
                                        <p:tav tm="100000">
                                          <p:val>
                                            <p:strVal val="#ppt_h"/>
                                          </p:val>
                                        </p:tav>
                                      </p:tavLst>
                                    </p:anim>
                                    <p:animEffect transition="in" filter="fade">
                                      <p:cBhvr>
                                        <p:cTn id="53" dur="500"/>
                                        <p:tgtEl>
                                          <p:spTgt spid="25"/>
                                        </p:tgtEl>
                                      </p:cBhvr>
                                    </p:animEffect>
                                  </p:childTnLst>
                                </p:cTn>
                              </p:par>
                              <p:par>
                                <p:cTn id="54" presetID="53" presetClass="entr" presetSubtype="16" fill="hold" nodeType="withEffect">
                                  <p:stCondLst>
                                    <p:cond delay="0"/>
                                  </p:stCondLst>
                                  <p:childTnLst>
                                    <p:set>
                                      <p:cBhvr>
                                        <p:cTn id="55" dur="1" fill="hold">
                                          <p:stCondLst>
                                            <p:cond delay="0"/>
                                          </p:stCondLst>
                                        </p:cTn>
                                        <p:tgtEl>
                                          <p:spTgt spid="24"/>
                                        </p:tgtEl>
                                        <p:attrNameLst>
                                          <p:attrName>style.visibility</p:attrName>
                                        </p:attrNameLst>
                                      </p:cBhvr>
                                      <p:to>
                                        <p:strVal val="visible"/>
                                      </p:to>
                                    </p:set>
                                    <p:anim calcmode="lin" valueType="num">
                                      <p:cBhvr>
                                        <p:cTn id="56" dur="500" fill="hold"/>
                                        <p:tgtEl>
                                          <p:spTgt spid="24"/>
                                        </p:tgtEl>
                                        <p:attrNameLst>
                                          <p:attrName>ppt_w</p:attrName>
                                        </p:attrNameLst>
                                      </p:cBhvr>
                                      <p:tavLst>
                                        <p:tav tm="0">
                                          <p:val>
                                            <p:fltVal val="0"/>
                                          </p:val>
                                        </p:tav>
                                        <p:tav tm="100000">
                                          <p:val>
                                            <p:strVal val="#ppt_w"/>
                                          </p:val>
                                        </p:tav>
                                      </p:tavLst>
                                    </p:anim>
                                    <p:anim calcmode="lin" valueType="num">
                                      <p:cBhvr>
                                        <p:cTn id="57" dur="500" fill="hold"/>
                                        <p:tgtEl>
                                          <p:spTgt spid="24"/>
                                        </p:tgtEl>
                                        <p:attrNameLst>
                                          <p:attrName>ppt_h</p:attrName>
                                        </p:attrNameLst>
                                      </p:cBhvr>
                                      <p:tavLst>
                                        <p:tav tm="0">
                                          <p:val>
                                            <p:fltVal val="0"/>
                                          </p:val>
                                        </p:tav>
                                        <p:tav tm="100000">
                                          <p:val>
                                            <p:strVal val="#ppt_h"/>
                                          </p:val>
                                        </p:tav>
                                      </p:tavLst>
                                    </p:anim>
                                    <p:animEffect transition="in" filter="fade">
                                      <p:cBhvr>
                                        <p:cTn id="58" dur="500"/>
                                        <p:tgtEl>
                                          <p:spTgt spid="24"/>
                                        </p:tgtEl>
                                      </p:cBhvr>
                                    </p:animEffect>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p:cTn id="63" dur="500" fill="hold"/>
                                        <p:tgtEl>
                                          <p:spTgt spid="22"/>
                                        </p:tgtEl>
                                        <p:attrNameLst>
                                          <p:attrName>ppt_w</p:attrName>
                                        </p:attrNameLst>
                                      </p:cBhvr>
                                      <p:tavLst>
                                        <p:tav tm="0">
                                          <p:val>
                                            <p:fltVal val="0"/>
                                          </p:val>
                                        </p:tav>
                                        <p:tav tm="100000">
                                          <p:val>
                                            <p:strVal val="#ppt_w"/>
                                          </p:val>
                                        </p:tav>
                                      </p:tavLst>
                                    </p:anim>
                                    <p:anim calcmode="lin" valueType="num">
                                      <p:cBhvr>
                                        <p:cTn id="64" dur="500" fill="hold"/>
                                        <p:tgtEl>
                                          <p:spTgt spid="22"/>
                                        </p:tgtEl>
                                        <p:attrNameLst>
                                          <p:attrName>ppt_h</p:attrName>
                                        </p:attrNameLst>
                                      </p:cBhvr>
                                      <p:tavLst>
                                        <p:tav tm="0">
                                          <p:val>
                                            <p:fltVal val="0"/>
                                          </p:val>
                                        </p:tav>
                                        <p:tav tm="100000">
                                          <p:val>
                                            <p:strVal val="#ppt_h"/>
                                          </p:val>
                                        </p:tav>
                                      </p:tavLst>
                                    </p:anim>
                                    <p:animEffect transition="in" filter="fade">
                                      <p:cBhvr>
                                        <p:cTn id="65" dur="500"/>
                                        <p:tgtEl>
                                          <p:spTgt spid="22"/>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21"/>
                                        </p:tgtEl>
                                        <p:attrNameLst>
                                          <p:attrName>style.visibility</p:attrName>
                                        </p:attrNameLst>
                                      </p:cBhvr>
                                      <p:to>
                                        <p:strVal val="visible"/>
                                      </p:to>
                                    </p:set>
                                    <p:anim calcmode="lin" valueType="num">
                                      <p:cBhvr>
                                        <p:cTn id="68" dur="500" fill="hold"/>
                                        <p:tgtEl>
                                          <p:spTgt spid="21"/>
                                        </p:tgtEl>
                                        <p:attrNameLst>
                                          <p:attrName>ppt_w</p:attrName>
                                        </p:attrNameLst>
                                      </p:cBhvr>
                                      <p:tavLst>
                                        <p:tav tm="0">
                                          <p:val>
                                            <p:fltVal val="0"/>
                                          </p:val>
                                        </p:tav>
                                        <p:tav tm="100000">
                                          <p:val>
                                            <p:strVal val="#ppt_w"/>
                                          </p:val>
                                        </p:tav>
                                      </p:tavLst>
                                    </p:anim>
                                    <p:anim calcmode="lin" valueType="num">
                                      <p:cBhvr>
                                        <p:cTn id="69" dur="500" fill="hold"/>
                                        <p:tgtEl>
                                          <p:spTgt spid="21"/>
                                        </p:tgtEl>
                                        <p:attrNameLst>
                                          <p:attrName>ppt_h</p:attrName>
                                        </p:attrNameLst>
                                      </p:cBhvr>
                                      <p:tavLst>
                                        <p:tav tm="0">
                                          <p:val>
                                            <p:fltVal val="0"/>
                                          </p:val>
                                        </p:tav>
                                        <p:tav tm="100000">
                                          <p:val>
                                            <p:strVal val="#ppt_h"/>
                                          </p:val>
                                        </p:tav>
                                      </p:tavLst>
                                    </p:anim>
                                    <p:animEffect transition="in" filter="fade">
                                      <p:cBhvr>
                                        <p:cTn id="70" dur="500"/>
                                        <p:tgtEl>
                                          <p:spTgt spid="21"/>
                                        </p:tgtEl>
                                      </p:cBhvr>
                                    </p:animEffect>
                                  </p:childTnLst>
                                </p:cTn>
                              </p:par>
                              <p:par>
                                <p:cTn id="71" presetID="53" presetClass="entr" presetSubtype="16" fill="hold" nodeType="withEffect">
                                  <p:stCondLst>
                                    <p:cond delay="0"/>
                                  </p:stCondLst>
                                  <p:childTnLst>
                                    <p:set>
                                      <p:cBhvr>
                                        <p:cTn id="72" dur="1" fill="hold">
                                          <p:stCondLst>
                                            <p:cond delay="0"/>
                                          </p:stCondLst>
                                        </p:cTn>
                                        <p:tgtEl>
                                          <p:spTgt spid="27"/>
                                        </p:tgtEl>
                                        <p:attrNameLst>
                                          <p:attrName>style.visibility</p:attrName>
                                        </p:attrNameLst>
                                      </p:cBhvr>
                                      <p:to>
                                        <p:strVal val="visible"/>
                                      </p:to>
                                    </p:set>
                                    <p:anim calcmode="lin" valueType="num">
                                      <p:cBhvr>
                                        <p:cTn id="73" dur="500" fill="hold"/>
                                        <p:tgtEl>
                                          <p:spTgt spid="27"/>
                                        </p:tgtEl>
                                        <p:attrNameLst>
                                          <p:attrName>ppt_w</p:attrName>
                                        </p:attrNameLst>
                                      </p:cBhvr>
                                      <p:tavLst>
                                        <p:tav tm="0">
                                          <p:val>
                                            <p:fltVal val="0"/>
                                          </p:val>
                                        </p:tav>
                                        <p:tav tm="100000">
                                          <p:val>
                                            <p:strVal val="#ppt_w"/>
                                          </p:val>
                                        </p:tav>
                                      </p:tavLst>
                                    </p:anim>
                                    <p:anim calcmode="lin" valueType="num">
                                      <p:cBhvr>
                                        <p:cTn id="74" dur="500" fill="hold"/>
                                        <p:tgtEl>
                                          <p:spTgt spid="27"/>
                                        </p:tgtEl>
                                        <p:attrNameLst>
                                          <p:attrName>ppt_h</p:attrName>
                                        </p:attrNameLst>
                                      </p:cBhvr>
                                      <p:tavLst>
                                        <p:tav tm="0">
                                          <p:val>
                                            <p:fltVal val="0"/>
                                          </p:val>
                                        </p:tav>
                                        <p:tav tm="100000">
                                          <p:val>
                                            <p:strVal val="#ppt_h"/>
                                          </p:val>
                                        </p:tav>
                                      </p:tavLst>
                                    </p:anim>
                                    <p:animEffect transition="in" filter="fade">
                                      <p:cBhvr>
                                        <p:cTn id="7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1" grpId="0" animBg="1"/>
      <p:bldP spid="12" grpId="0" animBg="1"/>
      <p:bldP spid="19" grpId="0" animBg="1"/>
      <p:bldP spid="20" grpId="0"/>
      <p:bldP spid="21" grpId="0" animBg="1"/>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375E6CC-A050-AC00-FD2F-AA349F999B30}"/>
              </a:ext>
            </a:extLst>
          </p:cNvPr>
          <p:cNvPicPr/>
          <p:nvPr/>
        </p:nvPicPr>
        <p:blipFill>
          <a:blip r:embed="rId5">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736467" y="680323"/>
            <a:ext cx="5447467" cy="694373"/>
          </a:xfrm>
          <a:prstGeom prst="rect">
            <a:avLst/>
          </a:prstGeom>
          <a:noFill/>
          <a:ln/>
        </p:spPr>
        <p:txBody>
          <a:bodyPr wrap="none" rtlCol="0" anchor="t"/>
          <a:lstStyle/>
          <a:p>
            <a:pPr>
              <a:lnSpc>
                <a:spcPts val="5468"/>
              </a:lnSpc>
            </a:pP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6675001" y="3984427"/>
            <a:ext cx="7122200" cy="799624"/>
          </a:xfrm>
          <a:prstGeom prst="rect">
            <a:avLst/>
          </a:prstGeom>
          <a:noFill/>
          <a:ln/>
        </p:spPr>
        <p:txBody>
          <a:bodyPr wrap="squar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6675001" y="4872871"/>
            <a:ext cx="7122200" cy="399812"/>
          </a:xfrm>
          <a:prstGeom prst="rect">
            <a:avLst/>
          </a:prstGeom>
          <a:noFill/>
          <a:ln/>
        </p:spPr>
        <p:txBody>
          <a:bodyPr wrap="non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582E47C-FBDF-10C5-530F-640F846876C0}"/>
              </a:ext>
            </a:extLst>
          </p:cNvPr>
          <p:cNvSpPr txBox="1"/>
          <p:nvPr/>
        </p:nvSpPr>
        <p:spPr>
          <a:xfrm>
            <a:off x="736467" y="254238"/>
            <a:ext cx="7315200" cy="763351"/>
          </a:xfrm>
          <a:prstGeom prst="rect">
            <a:avLst/>
          </a:prstGeom>
          <a:noFill/>
        </p:spPr>
        <p:txBody>
          <a:bodyPr wrap="square">
            <a:spAutoFit/>
          </a:bodyPr>
          <a:lstStyle/>
          <a:p>
            <a:pPr>
              <a:lnSpc>
                <a:spcPts val="5468"/>
              </a:lnSpc>
            </a:pPr>
            <a:r>
              <a:rPr lang="en-IN" sz="4400" b="1" spc="-60" dirty="0">
                <a:solidFill>
                  <a:schemeClr val="bg1"/>
                </a:solidFill>
                <a:latin typeface="Tahoma"/>
                <a:cs typeface="Tahoma"/>
              </a:rPr>
              <a:t>Ultrasonic</a:t>
            </a:r>
            <a:r>
              <a:rPr lang="en-IN" sz="4400" b="1" spc="-315" dirty="0">
                <a:solidFill>
                  <a:schemeClr val="bg1"/>
                </a:solidFill>
                <a:latin typeface="Tahoma"/>
                <a:cs typeface="Tahoma"/>
              </a:rPr>
              <a:t> </a:t>
            </a:r>
            <a:r>
              <a:rPr lang="en-IN" sz="4400" b="1" spc="-70" dirty="0">
                <a:solidFill>
                  <a:schemeClr val="bg1"/>
                </a:solidFill>
                <a:latin typeface="Tahoma"/>
                <a:cs typeface="Tahoma"/>
              </a:rPr>
              <a:t>Sensor:</a:t>
            </a:r>
            <a:endParaRPr lang="en-US" sz="4400" b="1" dirty="0">
              <a:solidFill>
                <a:schemeClr val="bg1"/>
              </a:solidFill>
            </a:endParaRPr>
          </a:p>
        </p:txBody>
      </p:sp>
      <p:pic>
        <p:nvPicPr>
          <p:cNvPr id="9" name="WhatsApp Video 2024-01-23 at 5.46.37 PM">
            <a:hlinkClick r:id="" action="ppaction://media"/>
            <a:extLst>
              <a:ext uri="{FF2B5EF4-FFF2-40B4-BE49-F238E27FC236}">
                <a16:creationId xmlns:a16="http://schemas.microsoft.com/office/drawing/2014/main" id="{F3CC9DD1-FC99-ABC2-B2C6-9203EAE2610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04802" y="1189904"/>
            <a:ext cx="14037732" cy="6858000"/>
          </a:xfrm>
          <a:prstGeom prst="rect">
            <a:avLst/>
          </a:prstGeom>
        </p:spPr>
      </p:pic>
    </p:spTree>
    <p:extLst>
      <p:ext uri="{BB962C8B-B14F-4D97-AF65-F5344CB8AC3E}">
        <p14:creationId xmlns:p14="http://schemas.microsoft.com/office/powerpoint/2010/main" val="160135487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6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772BD92-9340-5B8B-BB0C-E2614250C27B}"/>
              </a:ext>
            </a:extLst>
          </p:cNvPr>
          <p:cNvPicPr/>
          <p:nvPr/>
        </p:nvPicPr>
        <p:blipFill>
          <a:blip r:embed="rId3">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4490801" y="712591"/>
            <a:ext cx="4443889" cy="694373"/>
          </a:xfrm>
          <a:prstGeom prst="rect">
            <a:avLst/>
          </a:prstGeom>
          <a:noFill/>
          <a:ln/>
        </p:spPr>
        <p:txBody>
          <a:bodyPr wrap="none" rtlCol="0" anchor="t"/>
          <a:lstStyle/>
          <a:p>
            <a:pPr>
              <a:lnSpc>
                <a:spcPts val="5468"/>
              </a:lnSpc>
            </a:pPr>
            <a:endParaRPr lang="en-US" sz="4374" dirty="0"/>
          </a:p>
        </p:txBody>
      </p:sp>
      <p:sp>
        <p:nvSpPr>
          <p:cNvPr id="9" name="Text 6"/>
          <p:cNvSpPr/>
          <p:nvPr/>
        </p:nvSpPr>
        <p:spPr>
          <a:xfrm>
            <a:off x="4745176" y="1955485"/>
            <a:ext cx="157758" cy="416481"/>
          </a:xfrm>
          <a:prstGeom prst="rect">
            <a:avLst/>
          </a:prstGeom>
          <a:noFill/>
          <a:ln/>
        </p:spPr>
        <p:txBody>
          <a:bodyPr wrap="none" rtlCol="0" anchor="t"/>
          <a:lstStyle/>
          <a:p>
            <a:pPr algn="ctr">
              <a:lnSpc>
                <a:spcPts val="3281"/>
              </a:lnSpc>
            </a:pPr>
            <a:endParaRPr lang="en-US" sz="2624" dirty="0"/>
          </a:p>
        </p:txBody>
      </p:sp>
      <p:sp>
        <p:nvSpPr>
          <p:cNvPr id="10" name="Text 7"/>
          <p:cNvSpPr/>
          <p:nvPr/>
        </p:nvSpPr>
        <p:spPr>
          <a:xfrm>
            <a:off x="6046115" y="1962388"/>
            <a:ext cx="3713917" cy="347186"/>
          </a:xfrm>
          <a:prstGeom prst="rect">
            <a:avLst/>
          </a:prstGeom>
          <a:noFill/>
          <a:ln/>
        </p:spPr>
        <p:txBody>
          <a:bodyPr wrap="none" rtlCol="0" anchor="t"/>
          <a:lstStyle/>
          <a:p>
            <a:pPr>
              <a:lnSpc>
                <a:spcPts val="2734"/>
              </a:lnSpc>
            </a:pPr>
            <a:endParaRPr lang="en-US" sz="2187" dirty="0"/>
          </a:p>
        </p:txBody>
      </p:sp>
      <p:sp>
        <p:nvSpPr>
          <p:cNvPr id="11" name="Text 8"/>
          <p:cNvSpPr/>
          <p:nvPr/>
        </p:nvSpPr>
        <p:spPr>
          <a:xfrm>
            <a:off x="6046113" y="2531747"/>
            <a:ext cx="7751088" cy="710803"/>
          </a:xfrm>
          <a:prstGeom prst="rect">
            <a:avLst/>
          </a:prstGeom>
          <a:noFill/>
          <a:ln/>
        </p:spPr>
        <p:txBody>
          <a:bodyPr wrap="square" rtlCol="0" anchor="t"/>
          <a:lstStyle/>
          <a:p>
            <a:pPr>
              <a:lnSpc>
                <a:spcPts val="2799"/>
              </a:lnSpc>
            </a:pPr>
            <a:endParaRPr lang="en-US" sz="1750" dirty="0"/>
          </a:p>
        </p:txBody>
      </p:sp>
      <p:sp>
        <p:nvSpPr>
          <p:cNvPr id="14" name="Text 11"/>
          <p:cNvSpPr/>
          <p:nvPr/>
        </p:nvSpPr>
        <p:spPr>
          <a:xfrm>
            <a:off x="4726126" y="3955139"/>
            <a:ext cx="195858" cy="416481"/>
          </a:xfrm>
          <a:prstGeom prst="rect">
            <a:avLst/>
          </a:prstGeom>
          <a:noFill/>
          <a:ln/>
        </p:spPr>
        <p:txBody>
          <a:bodyPr wrap="none" rtlCol="0" anchor="t"/>
          <a:lstStyle/>
          <a:p>
            <a:pPr algn="ctr">
              <a:lnSpc>
                <a:spcPts val="3281"/>
              </a:lnSpc>
            </a:pPr>
            <a:endParaRPr lang="en-US" sz="2624" dirty="0"/>
          </a:p>
        </p:txBody>
      </p:sp>
      <p:sp>
        <p:nvSpPr>
          <p:cNvPr id="15" name="Text 12"/>
          <p:cNvSpPr/>
          <p:nvPr/>
        </p:nvSpPr>
        <p:spPr>
          <a:xfrm>
            <a:off x="6046113" y="3962043"/>
            <a:ext cx="5018842" cy="347186"/>
          </a:xfrm>
          <a:prstGeom prst="rect">
            <a:avLst/>
          </a:prstGeom>
          <a:noFill/>
          <a:ln/>
        </p:spPr>
        <p:txBody>
          <a:bodyPr wrap="none" rtlCol="0" anchor="t"/>
          <a:lstStyle/>
          <a:p>
            <a:pPr>
              <a:lnSpc>
                <a:spcPts val="2734"/>
              </a:lnSpc>
            </a:pPr>
            <a:endParaRPr lang="en-US" sz="2187" dirty="0"/>
          </a:p>
        </p:txBody>
      </p:sp>
      <p:sp>
        <p:nvSpPr>
          <p:cNvPr id="16" name="Text 13"/>
          <p:cNvSpPr/>
          <p:nvPr/>
        </p:nvSpPr>
        <p:spPr>
          <a:xfrm>
            <a:off x="6046113" y="4531400"/>
            <a:ext cx="7751088" cy="355402"/>
          </a:xfrm>
          <a:prstGeom prst="rect">
            <a:avLst/>
          </a:prstGeom>
          <a:noFill/>
          <a:ln/>
        </p:spPr>
        <p:txBody>
          <a:bodyPr wrap="none" rtlCol="0" anchor="t"/>
          <a:lstStyle/>
          <a:p>
            <a:pPr>
              <a:lnSpc>
                <a:spcPts val="2799"/>
              </a:lnSpc>
            </a:pPr>
            <a:endParaRPr lang="en-US" sz="1750" dirty="0"/>
          </a:p>
        </p:txBody>
      </p:sp>
      <p:sp>
        <p:nvSpPr>
          <p:cNvPr id="19" name="Text 16"/>
          <p:cNvSpPr/>
          <p:nvPr/>
        </p:nvSpPr>
        <p:spPr>
          <a:xfrm>
            <a:off x="4722316" y="5954794"/>
            <a:ext cx="203478" cy="416481"/>
          </a:xfrm>
          <a:prstGeom prst="rect">
            <a:avLst/>
          </a:prstGeom>
          <a:noFill/>
          <a:ln/>
        </p:spPr>
        <p:txBody>
          <a:bodyPr wrap="none" rtlCol="0" anchor="t"/>
          <a:lstStyle/>
          <a:p>
            <a:pPr algn="ctr">
              <a:lnSpc>
                <a:spcPts val="3281"/>
              </a:lnSpc>
            </a:pPr>
            <a:endParaRPr lang="en-US" sz="2624" dirty="0"/>
          </a:p>
        </p:txBody>
      </p:sp>
      <p:sp>
        <p:nvSpPr>
          <p:cNvPr id="20" name="Text 17"/>
          <p:cNvSpPr/>
          <p:nvPr/>
        </p:nvSpPr>
        <p:spPr>
          <a:xfrm>
            <a:off x="6046115" y="5961698"/>
            <a:ext cx="2918103" cy="347186"/>
          </a:xfrm>
          <a:prstGeom prst="rect">
            <a:avLst/>
          </a:prstGeom>
          <a:noFill/>
          <a:ln/>
        </p:spPr>
        <p:txBody>
          <a:bodyPr wrap="none" rtlCol="0" anchor="t"/>
          <a:lstStyle/>
          <a:p>
            <a:pPr>
              <a:lnSpc>
                <a:spcPts val="2734"/>
              </a:lnSpc>
            </a:pPr>
            <a:endParaRPr lang="en-US" sz="2187" dirty="0"/>
          </a:p>
        </p:txBody>
      </p:sp>
      <p:sp>
        <p:nvSpPr>
          <p:cNvPr id="21" name="Text 18"/>
          <p:cNvSpPr/>
          <p:nvPr/>
        </p:nvSpPr>
        <p:spPr>
          <a:xfrm>
            <a:off x="6046113" y="6531056"/>
            <a:ext cx="7751088" cy="710803"/>
          </a:xfrm>
          <a:prstGeom prst="rect">
            <a:avLst/>
          </a:prstGeom>
          <a:noFill/>
          <a:ln/>
        </p:spPr>
        <p:txBody>
          <a:bodyPr wrap="square" rtlCol="0" anchor="t"/>
          <a:lstStyle/>
          <a:p>
            <a:pPr>
              <a:lnSpc>
                <a:spcPts val="2799"/>
              </a:lnSpc>
            </a:pPr>
            <a:endParaRPr lang="en-US" sz="1750" dirty="0"/>
          </a:p>
        </p:txBody>
      </p:sp>
      <p:sp>
        <p:nvSpPr>
          <p:cNvPr id="26" name="TextBox 25">
            <a:extLst>
              <a:ext uri="{FF2B5EF4-FFF2-40B4-BE49-F238E27FC236}">
                <a16:creationId xmlns:a16="http://schemas.microsoft.com/office/drawing/2014/main" id="{7984E99A-2B22-FF32-0502-3D7424A7A8DD}"/>
              </a:ext>
            </a:extLst>
          </p:cNvPr>
          <p:cNvSpPr txBox="1"/>
          <p:nvPr/>
        </p:nvSpPr>
        <p:spPr>
          <a:xfrm>
            <a:off x="806887" y="285512"/>
            <a:ext cx="7037750" cy="769441"/>
          </a:xfrm>
          <a:prstGeom prst="rect">
            <a:avLst/>
          </a:prstGeom>
          <a:noFill/>
        </p:spPr>
        <p:txBody>
          <a:bodyPr wrap="square" rtlCol="0">
            <a:spAutoFit/>
          </a:bodyPr>
          <a:lstStyle/>
          <a:p>
            <a:r>
              <a:rPr lang="en-US" sz="4400" b="1" dirty="0">
                <a:solidFill>
                  <a:schemeClr val="bg1"/>
                </a:solidFill>
                <a:latin typeface="Times New Roman" panose="02020603050405020304" pitchFamily="18" charset="0"/>
                <a:cs typeface="Times New Roman" panose="02020603050405020304" pitchFamily="18" charset="0"/>
              </a:rPr>
              <a:t>Example:</a:t>
            </a:r>
            <a:endParaRPr lang="en-IN" sz="4400" b="1" dirty="0">
              <a:solidFill>
                <a:schemeClr val="bg1"/>
              </a:solidFill>
              <a:latin typeface="Times New Roman" panose="02020603050405020304" pitchFamily="18" charset="0"/>
              <a:cs typeface="Times New Roman" panose="02020603050405020304" pitchFamily="18" charset="0"/>
            </a:endParaRPr>
          </a:p>
        </p:txBody>
      </p:sp>
      <p:pic>
        <p:nvPicPr>
          <p:cNvPr id="8" name="Picture 7" descr="A diagram of a sensor">
            <a:extLst>
              <a:ext uri="{FF2B5EF4-FFF2-40B4-BE49-F238E27FC236}">
                <a16:creationId xmlns:a16="http://schemas.microsoft.com/office/drawing/2014/main" id="{C8925C0C-FA7F-786F-5D54-C77584420C9F}"/>
              </a:ext>
            </a:extLst>
          </p:cNvPr>
          <p:cNvPicPr>
            <a:picLocks noChangeAspect="1"/>
          </p:cNvPicPr>
          <p:nvPr/>
        </p:nvPicPr>
        <p:blipFill>
          <a:blip r:embed="rId4"/>
          <a:stretch>
            <a:fillRect/>
          </a:stretch>
        </p:blipFill>
        <p:spPr>
          <a:xfrm>
            <a:off x="1422401" y="1393933"/>
            <a:ext cx="11887200" cy="6516290"/>
          </a:xfrm>
          <a:prstGeom prst="rect">
            <a:avLst/>
          </a:prstGeom>
        </p:spPr>
      </p:pic>
    </p:spTree>
    <p:extLst>
      <p:ext uri="{BB962C8B-B14F-4D97-AF65-F5344CB8AC3E}">
        <p14:creationId xmlns:p14="http://schemas.microsoft.com/office/powerpoint/2010/main" val="1855201027"/>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375E6CC-A050-AC00-FD2F-AA349F999B30}"/>
              </a:ext>
            </a:extLst>
          </p:cNvPr>
          <p:cNvPicPr/>
          <p:nvPr/>
        </p:nvPicPr>
        <p:blipFill>
          <a:blip r:embed="rId5">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5" name="Text 2"/>
          <p:cNvSpPr/>
          <p:nvPr/>
        </p:nvSpPr>
        <p:spPr>
          <a:xfrm>
            <a:off x="736467" y="680323"/>
            <a:ext cx="5447467" cy="694373"/>
          </a:xfrm>
          <a:prstGeom prst="rect">
            <a:avLst/>
          </a:prstGeom>
          <a:noFill/>
          <a:ln/>
        </p:spPr>
        <p:txBody>
          <a:bodyPr wrap="none" rtlCol="0" anchor="t"/>
          <a:lstStyle/>
          <a:p>
            <a:pPr>
              <a:lnSpc>
                <a:spcPts val="5468"/>
              </a:lnSpc>
            </a:pPr>
            <a:endParaRPr lang="en-US" sz="4400" dirty="0">
              <a:latin typeface="Times New Roman" panose="02020603050405020304" pitchFamily="18" charset="0"/>
              <a:cs typeface="Times New Roman" panose="02020603050405020304" pitchFamily="18" charset="0"/>
            </a:endParaRPr>
          </a:p>
        </p:txBody>
      </p:sp>
      <p:sp>
        <p:nvSpPr>
          <p:cNvPr id="6" name="Text 3"/>
          <p:cNvSpPr/>
          <p:nvPr/>
        </p:nvSpPr>
        <p:spPr>
          <a:xfrm>
            <a:off x="6675001" y="3984427"/>
            <a:ext cx="7122200" cy="799624"/>
          </a:xfrm>
          <a:prstGeom prst="rect">
            <a:avLst/>
          </a:prstGeom>
          <a:noFill/>
          <a:ln/>
        </p:spPr>
        <p:txBody>
          <a:bodyPr wrap="squar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6675001" y="4872871"/>
            <a:ext cx="7122200" cy="399812"/>
          </a:xfrm>
          <a:prstGeom prst="rect">
            <a:avLst/>
          </a:prstGeom>
          <a:noFill/>
          <a:ln/>
        </p:spPr>
        <p:txBody>
          <a:bodyPr wrap="none" rtlCol="0" anchor="t"/>
          <a:lstStyle/>
          <a:p>
            <a:pPr marL="342900" indent="-342900" algn="just">
              <a:lnSpc>
                <a:spcPts val="3149"/>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6B63C08A-11ED-6FF6-8CBD-6F1E68373A53}"/>
              </a:ext>
            </a:extLst>
          </p:cNvPr>
          <p:cNvSpPr txBox="1"/>
          <p:nvPr/>
        </p:nvSpPr>
        <p:spPr>
          <a:xfrm>
            <a:off x="736467" y="339989"/>
            <a:ext cx="10278533" cy="769441"/>
          </a:xfrm>
          <a:prstGeom prst="rect">
            <a:avLst/>
          </a:prstGeom>
          <a:noFill/>
        </p:spPr>
        <p:txBody>
          <a:bodyPr wrap="square" rtlCol="0">
            <a:spAutoFit/>
          </a:bodyPr>
          <a:lstStyle/>
          <a:p>
            <a:r>
              <a:rPr lang="en-US" sz="4400" b="1" dirty="0">
                <a:solidFill>
                  <a:schemeClr val="bg1"/>
                </a:solidFill>
                <a:latin typeface="Times New Roman" panose="02020603050405020304" pitchFamily="18" charset="0"/>
                <a:cs typeface="Times New Roman" panose="02020603050405020304" pitchFamily="18" charset="0"/>
              </a:rPr>
              <a:t>Servo Motor:</a:t>
            </a:r>
          </a:p>
        </p:txBody>
      </p:sp>
      <p:pic>
        <p:nvPicPr>
          <p:cNvPr id="2" name="WhatsApp Video 2024-01-23 at 5.46.29 PM">
            <a:hlinkClick r:id="" action="ppaction://media"/>
            <a:extLst>
              <a:ext uri="{FF2B5EF4-FFF2-40B4-BE49-F238E27FC236}">
                <a16:creationId xmlns:a16="http://schemas.microsoft.com/office/drawing/2014/main" id="{40647121-9874-48DF-A75E-775A6CB3FAD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183467" y="1715030"/>
            <a:ext cx="7606940" cy="6432647"/>
          </a:xfrm>
          <a:prstGeom prst="rect">
            <a:avLst/>
          </a:prstGeom>
        </p:spPr>
      </p:pic>
    </p:spTree>
    <p:extLst>
      <p:ext uri="{BB962C8B-B14F-4D97-AF65-F5344CB8AC3E}">
        <p14:creationId xmlns:p14="http://schemas.microsoft.com/office/powerpoint/2010/main" val="69446164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colorTemperature colorTemp="5300"/>
                    </a14:imgEffect>
                    <a14:imgEffect>
                      <a14:saturation sat="400000"/>
                    </a14:imgEffect>
                    <a14:imgEffect>
                      <a14:brightnessContrast bright="-50000"/>
                    </a14:imgEffect>
                  </a14:imgLayer>
                </a14:imgProps>
              </a:ext>
            </a:extLst>
          </a:blip>
          <a:srcRect/>
          <a:tile tx="0" ty="0" sx="100000" sy="100000" flip="xy" algn="tl"/>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65E9B67-EF7A-2AD7-17EC-CEB1D7697D83}"/>
              </a:ext>
            </a:extLst>
          </p:cNvPr>
          <p:cNvPicPr/>
          <p:nvPr/>
        </p:nvPicPr>
        <p:blipFill>
          <a:blip r:embed="rId5">
            <a:alphaModFix amt="20000"/>
            <a:extLst>
              <a:ext uri="{28A0092B-C50C-407E-A947-70E740481C1C}">
                <a14:useLocalDpi xmlns:a14="http://schemas.microsoft.com/office/drawing/2010/main" val="0"/>
              </a:ext>
            </a:extLst>
          </a:blip>
          <a:stretch>
            <a:fillRect/>
          </a:stretch>
        </p:blipFill>
        <p:spPr>
          <a:xfrm>
            <a:off x="3745641" y="81923"/>
            <a:ext cx="7044766" cy="8065757"/>
          </a:xfrm>
          <a:prstGeom prst="rect">
            <a:avLst/>
          </a:prstGeom>
        </p:spPr>
      </p:pic>
      <p:sp>
        <p:nvSpPr>
          <p:cNvPr id="4" name="Text 2"/>
          <p:cNvSpPr/>
          <p:nvPr/>
        </p:nvSpPr>
        <p:spPr>
          <a:xfrm>
            <a:off x="969447" y="716100"/>
            <a:ext cx="4835962" cy="694373"/>
          </a:xfrm>
          <a:prstGeom prst="rect">
            <a:avLst/>
          </a:prstGeom>
          <a:noFill/>
          <a:ln/>
        </p:spPr>
        <p:txBody>
          <a:bodyPr wrap="none" rtlCol="0" anchor="t"/>
          <a:lstStyle/>
          <a:p>
            <a:pPr>
              <a:lnSpc>
                <a:spcPts val="5468"/>
              </a:lnSpc>
            </a:pPr>
            <a:r>
              <a:rPr lang="en-US" sz="4400" b="1" kern="0" spc="-131" dirty="0">
                <a:solidFill>
                  <a:srgbClr val="FFFFFF"/>
                </a:solidFill>
                <a:latin typeface="Times New Roman" panose="02020603050405020304" pitchFamily="18" charset="0"/>
                <a:ea typeface="Inter" pitchFamily="34" charset="-122"/>
                <a:cs typeface="Times New Roman" panose="02020603050405020304" pitchFamily="18" charset="0"/>
              </a:rPr>
              <a:t>Software</a:t>
            </a:r>
            <a:r>
              <a:rPr lang="en-US" sz="4374" b="1" kern="0" spc="-131" dirty="0">
                <a:solidFill>
                  <a:srgbClr val="FFFFFF"/>
                </a:solidFill>
                <a:latin typeface="Times New Roman" panose="02020603050405020304" pitchFamily="18" charset="0"/>
                <a:ea typeface="Inter" pitchFamily="34" charset="-122"/>
                <a:cs typeface="Times New Roman" panose="02020603050405020304" pitchFamily="18" charset="0"/>
              </a:rPr>
              <a:t> Used:</a:t>
            </a:r>
            <a:endParaRPr lang="en-US" sz="4374" dirty="0">
              <a:latin typeface="Times New Roman" panose="02020603050405020304" pitchFamily="18" charset="0"/>
              <a:cs typeface="Times New Roman" panose="02020603050405020304" pitchFamily="18" charset="0"/>
            </a:endParaRPr>
          </a:p>
        </p:txBody>
      </p:sp>
      <p:sp>
        <p:nvSpPr>
          <p:cNvPr id="5" name="Shape 3"/>
          <p:cNvSpPr/>
          <p:nvPr/>
        </p:nvSpPr>
        <p:spPr>
          <a:xfrm>
            <a:off x="1055860" y="3278161"/>
            <a:ext cx="5166122" cy="2889777"/>
          </a:xfrm>
          <a:prstGeom prst="roundRect">
            <a:avLst>
              <a:gd name="adj" fmla="val 5707"/>
            </a:avLst>
          </a:prstGeom>
          <a:solidFill>
            <a:srgbClr val="110080"/>
          </a:solidFill>
          <a:ln w="13811">
            <a:solidFill>
              <a:srgbClr val="140099"/>
            </a:solidFill>
            <a:prstDash val="solid"/>
          </a:ln>
        </p:spPr>
        <p:txBody>
          <a:bodyPr/>
          <a:lstStyle/>
          <a:p>
            <a:endParaRPr lang="en-IN" dirty="0"/>
          </a:p>
        </p:txBody>
      </p:sp>
      <p:sp>
        <p:nvSpPr>
          <p:cNvPr id="6" name="Text 4"/>
          <p:cNvSpPr/>
          <p:nvPr/>
        </p:nvSpPr>
        <p:spPr>
          <a:xfrm>
            <a:off x="1291842" y="3514144"/>
            <a:ext cx="4694158" cy="347186"/>
          </a:xfrm>
          <a:prstGeom prst="rect">
            <a:avLst/>
          </a:prstGeom>
          <a:noFill/>
          <a:ln/>
        </p:spPr>
        <p:txBody>
          <a:bodyPr wrap="none" rtlCol="0" anchor="t"/>
          <a:lstStyle/>
          <a:p>
            <a:pPr algn="ctr">
              <a:lnSpc>
                <a:spcPts val="2734"/>
              </a:lnSpc>
            </a:pPr>
            <a:r>
              <a:rPr lang="en-US" sz="2187" b="1" kern="0" dirty="0">
                <a:solidFill>
                  <a:srgbClr val="E5E0DF"/>
                </a:solidFill>
                <a:latin typeface="Times New Roman" panose="02020603050405020304" pitchFamily="18" charset="0"/>
                <a:ea typeface="Inter" pitchFamily="34" charset="-122"/>
                <a:cs typeface="Times New Roman" panose="02020603050405020304" pitchFamily="18" charset="0"/>
              </a:rPr>
              <a:t>Arduino</a:t>
            </a:r>
            <a:r>
              <a:rPr lang="en-US" sz="2187" b="1" kern="0" spc="-66" dirty="0">
                <a:solidFill>
                  <a:srgbClr val="E5E0DF"/>
                </a:solidFill>
                <a:latin typeface="Times New Roman" panose="02020603050405020304" pitchFamily="18" charset="0"/>
                <a:ea typeface="Inter" pitchFamily="34" charset="-122"/>
                <a:cs typeface="Times New Roman" panose="02020603050405020304" pitchFamily="18" charset="0"/>
              </a:rPr>
              <a:t> IDE</a:t>
            </a:r>
            <a:endParaRPr lang="en-US" sz="2187" dirty="0">
              <a:latin typeface="Times New Roman" panose="02020603050405020304" pitchFamily="18" charset="0"/>
              <a:cs typeface="Times New Roman" panose="02020603050405020304" pitchFamily="18" charset="0"/>
            </a:endParaRPr>
          </a:p>
        </p:txBody>
      </p:sp>
      <p:sp>
        <p:nvSpPr>
          <p:cNvPr id="7" name="Text 5"/>
          <p:cNvSpPr/>
          <p:nvPr/>
        </p:nvSpPr>
        <p:spPr>
          <a:xfrm>
            <a:off x="2273975" y="3626289"/>
            <a:ext cx="4694158" cy="710803"/>
          </a:xfrm>
          <a:prstGeom prst="rect">
            <a:avLst/>
          </a:prstGeom>
          <a:noFill/>
          <a:ln/>
        </p:spPr>
        <p:txBody>
          <a:bodyPr wrap="square" rtlCol="0" anchor="t"/>
          <a:lstStyle/>
          <a:p>
            <a:pPr>
              <a:lnSpc>
                <a:spcPts val="2799"/>
              </a:lnSpc>
            </a:pPr>
            <a:endParaRPr lang="en-US" sz="1750" dirty="0"/>
          </a:p>
        </p:txBody>
      </p:sp>
      <p:sp>
        <p:nvSpPr>
          <p:cNvPr id="9" name="Text 7"/>
          <p:cNvSpPr/>
          <p:nvPr/>
        </p:nvSpPr>
        <p:spPr>
          <a:xfrm>
            <a:off x="10094926" y="4873780"/>
            <a:ext cx="3525560" cy="347186"/>
          </a:xfrm>
          <a:prstGeom prst="rect">
            <a:avLst/>
          </a:prstGeom>
          <a:noFill/>
          <a:ln/>
        </p:spPr>
        <p:txBody>
          <a:bodyPr wrap="none" rtlCol="0" anchor="t"/>
          <a:lstStyle/>
          <a:p>
            <a:pPr>
              <a:lnSpc>
                <a:spcPts val="2734"/>
              </a:lnSpc>
            </a:pPr>
            <a:endParaRPr lang="en-US" sz="2187" dirty="0"/>
          </a:p>
        </p:txBody>
      </p:sp>
      <p:sp>
        <p:nvSpPr>
          <p:cNvPr id="10" name="Text 8"/>
          <p:cNvSpPr/>
          <p:nvPr/>
        </p:nvSpPr>
        <p:spPr>
          <a:xfrm>
            <a:off x="7662267" y="6437221"/>
            <a:ext cx="4694158" cy="710803"/>
          </a:xfrm>
          <a:prstGeom prst="rect">
            <a:avLst/>
          </a:prstGeom>
          <a:noFill/>
          <a:ln/>
        </p:spPr>
        <p:txBody>
          <a:bodyPr wrap="square" rtlCol="0" anchor="t"/>
          <a:lstStyle/>
          <a:p>
            <a:pPr>
              <a:lnSpc>
                <a:spcPts val="2799"/>
              </a:lnSpc>
            </a:pPr>
            <a:endParaRPr lang="en-US" sz="1750" dirty="0"/>
          </a:p>
        </p:txBody>
      </p:sp>
      <p:sp>
        <p:nvSpPr>
          <p:cNvPr id="13" name="Text 11"/>
          <p:cNvSpPr/>
          <p:nvPr/>
        </p:nvSpPr>
        <p:spPr>
          <a:xfrm>
            <a:off x="2273975" y="6752048"/>
            <a:ext cx="4694158" cy="710803"/>
          </a:xfrm>
          <a:prstGeom prst="rect">
            <a:avLst/>
          </a:prstGeom>
          <a:noFill/>
          <a:ln/>
        </p:spPr>
        <p:txBody>
          <a:bodyPr wrap="square" rtlCol="0" anchor="t"/>
          <a:lstStyle/>
          <a:p>
            <a:pPr>
              <a:lnSpc>
                <a:spcPts val="2799"/>
              </a:lnSpc>
            </a:pPr>
            <a:endParaRPr lang="en-US" sz="1750" dirty="0"/>
          </a:p>
        </p:txBody>
      </p:sp>
      <p:sp>
        <p:nvSpPr>
          <p:cNvPr id="15" name="Text 13"/>
          <p:cNvSpPr/>
          <p:nvPr/>
        </p:nvSpPr>
        <p:spPr>
          <a:xfrm>
            <a:off x="6551295" y="5976528"/>
            <a:ext cx="2221944" cy="347186"/>
          </a:xfrm>
          <a:prstGeom prst="rect">
            <a:avLst/>
          </a:prstGeom>
          <a:noFill/>
          <a:ln/>
        </p:spPr>
        <p:txBody>
          <a:bodyPr wrap="none" rtlCol="0" anchor="t"/>
          <a:lstStyle/>
          <a:p>
            <a:pPr>
              <a:lnSpc>
                <a:spcPts val="2734"/>
              </a:lnSpc>
            </a:pPr>
            <a:endParaRPr lang="en-US" sz="2187" dirty="0"/>
          </a:p>
        </p:txBody>
      </p:sp>
      <p:sp>
        <p:nvSpPr>
          <p:cNvPr id="16" name="Text 14"/>
          <p:cNvSpPr/>
          <p:nvPr/>
        </p:nvSpPr>
        <p:spPr>
          <a:xfrm>
            <a:off x="7662267" y="5600583"/>
            <a:ext cx="4694158" cy="710803"/>
          </a:xfrm>
          <a:prstGeom prst="rect">
            <a:avLst/>
          </a:prstGeom>
          <a:noFill/>
          <a:ln/>
        </p:spPr>
        <p:txBody>
          <a:bodyPr wrap="square" rtlCol="0" anchor="t"/>
          <a:lstStyle/>
          <a:p>
            <a:pPr>
              <a:lnSpc>
                <a:spcPts val="2799"/>
              </a:lnSpc>
            </a:pPr>
            <a:endParaRPr lang="en-US" sz="1750" dirty="0"/>
          </a:p>
        </p:txBody>
      </p:sp>
      <p:sp>
        <p:nvSpPr>
          <p:cNvPr id="19" name="Shape 9">
            <a:extLst>
              <a:ext uri="{FF2B5EF4-FFF2-40B4-BE49-F238E27FC236}">
                <a16:creationId xmlns:a16="http://schemas.microsoft.com/office/drawing/2014/main" id="{4C2E24DD-A8A1-07DE-280B-2EC92501CDFA}"/>
              </a:ext>
            </a:extLst>
          </p:cNvPr>
          <p:cNvSpPr/>
          <p:nvPr/>
        </p:nvSpPr>
        <p:spPr>
          <a:xfrm>
            <a:off x="8408420" y="3314858"/>
            <a:ext cx="5166122" cy="2889777"/>
          </a:xfrm>
          <a:prstGeom prst="roundRect">
            <a:avLst>
              <a:gd name="adj" fmla="val 5707"/>
            </a:avLst>
          </a:prstGeom>
          <a:solidFill>
            <a:srgbClr val="110080"/>
          </a:solidFill>
          <a:ln w="13811">
            <a:solidFill>
              <a:srgbClr val="140099"/>
            </a:solidFill>
            <a:prstDash val="solid"/>
          </a:ln>
        </p:spPr>
        <p:txBody>
          <a:bodyPr/>
          <a:lstStyle/>
          <a:p>
            <a:endParaRPr lang="en-IN" dirty="0"/>
          </a:p>
        </p:txBody>
      </p:sp>
      <p:sp>
        <p:nvSpPr>
          <p:cNvPr id="20" name="TextBox 19">
            <a:extLst>
              <a:ext uri="{FF2B5EF4-FFF2-40B4-BE49-F238E27FC236}">
                <a16:creationId xmlns:a16="http://schemas.microsoft.com/office/drawing/2014/main" id="{90C210E5-5D4C-F017-076A-95BEE33A7AC4}"/>
              </a:ext>
            </a:extLst>
          </p:cNvPr>
          <p:cNvSpPr txBox="1"/>
          <p:nvPr/>
        </p:nvSpPr>
        <p:spPr>
          <a:xfrm>
            <a:off x="9529202" y="3580564"/>
            <a:ext cx="2924558" cy="369332"/>
          </a:xfrm>
          <a:prstGeom prst="rect">
            <a:avLst/>
          </a:prstGeom>
          <a:noFill/>
        </p:spPr>
        <p:txBody>
          <a:bodyPr wrap="square" rtlCol="0">
            <a:spAutoFit/>
          </a:bodyPr>
          <a:lstStyle/>
          <a:p>
            <a:pPr algn="ctr"/>
            <a:r>
              <a:rPr lang="en-US" b="1" kern="0" dirty="0">
                <a:solidFill>
                  <a:srgbClr val="E5E0DF"/>
                </a:solidFill>
                <a:latin typeface="Times New Roman" panose="02020603050405020304" pitchFamily="18" charset="0"/>
                <a:ea typeface="Inter" pitchFamily="34" charset="-122"/>
                <a:cs typeface="Times New Roman" panose="02020603050405020304" pitchFamily="18" charset="0"/>
              </a:rPr>
              <a:t>Processing 3</a:t>
            </a:r>
            <a:endParaRPr lang="en-US" dirty="0">
              <a:latin typeface="Times New Roman" panose="02020603050405020304" pitchFamily="18" charset="0"/>
              <a:cs typeface="Times New Roman" panose="02020603050405020304" pitchFamily="18" charset="0"/>
            </a:endParaRPr>
          </a:p>
        </p:txBody>
      </p:sp>
      <p:pic>
        <p:nvPicPr>
          <p:cNvPr id="3" name="Picture 2" descr="A logo on a blue background&#10;&#10;Description automatically generated">
            <a:extLst>
              <a:ext uri="{FF2B5EF4-FFF2-40B4-BE49-F238E27FC236}">
                <a16:creationId xmlns:a16="http://schemas.microsoft.com/office/drawing/2014/main" id="{066B2BF0-AD2E-230D-3674-E4753D45AD0E}"/>
              </a:ext>
            </a:extLst>
          </p:cNvPr>
          <p:cNvPicPr>
            <a:picLocks noChangeAspect="1"/>
          </p:cNvPicPr>
          <p:nvPr/>
        </p:nvPicPr>
        <p:blipFill>
          <a:blip r:embed="rId6"/>
          <a:stretch>
            <a:fillRect/>
          </a:stretch>
        </p:blipFill>
        <p:spPr>
          <a:xfrm>
            <a:off x="9640981" y="4138805"/>
            <a:ext cx="2857500" cy="1600200"/>
          </a:xfrm>
          <a:prstGeom prst="rect">
            <a:avLst/>
          </a:prstGeom>
        </p:spPr>
      </p:pic>
      <p:pic>
        <p:nvPicPr>
          <p:cNvPr id="17" name="Picture 16">
            <a:extLst>
              <a:ext uri="{FF2B5EF4-FFF2-40B4-BE49-F238E27FC236}">
                <a16:creationId xmlns:a16="http://schemas.microsoft.com/office/drawing/2014/main" id="{DC47DD41-B24F-612C-7BC3-794E2B6CF057}"/>
              </a:ext>
            </a:extLst>
          </p:cNvPr>
          <p:cNvPicPr>
            <a:picLocks noChangeAspect="1"/>
          </p:cNvPicPr>
          <p:nvPr/>
        </p:nvPicPr>
        <p:blipFill>
          <a:blip r:embed="rId7"/>
          <a:stretch>
            <a:fillRect/>
          </a:stretch>
        </p:blipFill>
        <p:spPr>
          <a:xfrm>
            <a:off x="2887339" y="4041680"/>
            <a:ext cx="1716603" cy="1697325"/>
          </a:xfrm>
          <a:prstGeom prst="rect">
            <a:avLst/>
          </a:prstGeom>
        </p:spPr>
      </p:pic>
    </p:spTree>
    <p:extLst>
      <p:ext uri="{BB962C8B-B14F-4D97-AF65-F5344CB8AC3E}">
        <p14:creationId xmlns:p14="http://schemas.microsoft.com/office/powerpoint/2010/main" val="2588928652"/>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grpId="0" nodeType="click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Effect transition="in" filter="fade">
                                      <p:cBhvr>
                                        <p:cTn id="26" dur="500"/>
                                        <p:tgtEl>
                                          <p:spTgt spid="20"/>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9"/>
                                        </p:tgtEl>
                                        <p:attrNameLst>
                                          <p:attrName>style.visibility</p:attrName>
                                        </p:attrNameLst>
                                      </p:cBhvr>
                                      <p:to>
                                        <p:strVal val="visible"/>
                                      </p:to>
                                    </p:set>
                                    <p:anim calcmode="lin" valueType="num">
                                      <p:cBhvr>
                                        <p:cTn id="29" dur="500" fill="hold"/>
                                        <p:tgtEl>
                                          <p:spTgt spid="19"/>
                                        </p:tgtEl>
                                        <p:attrNameLst>
                                          <p:attrName>ppt_w</p:attrName>
                                        </p:attrNameLst>
                                      </p:cBhvr>
                                      <p:tavLst>
                                        <p:tav tm="0">
                                          <p:val>
                                            <p:fltVal val="0"/>
                                          </p:val>
                                        </p:tav>
                                        <p:tav tm="100000">
                                          <p:val>
                                            <p:strVal val="#ppt_w"/>
                                          </p:val>
                                        </p:tav>
                                      </p:tavLst>
                                    </p:anim>
                                    <p:anim calcmode="lin" valueType="num">
                                      <p:cBhvr>
                                        <p:cTn id="30" dur="500" fill="hold"/>
                                        <p:tgtEl>
                                          <p:spTgt spid="19"/>
                                        </p:tgtEl>
                                        <p:attrNameLst>
                                          <p:attrName>ppt_h</p:attrName>
                                        </p:attrNameLst>
                                      </p:cBhvr>
                                      <p:tavLst>
                                        <p:tav tm="0">
                                          <p:val>
                                            <p:fltVal val="0"/>
                                          </p:val>
                                        </p:tav>
                                        <p:tav tm="100000">
                                          <p:val>
                                            <p:strVal val="#ppt_h"/>
                                          </p:val>
                                        </p:tav>
                                      </p:tavLst>
                                    </p:anim>
                                    <p:animEffect transition="in" filter="fade">
                                      <p:cBhvr>
                                        <p:cTn id="31" dur="500"/>
                                        <p:tgtEl>
                                          <p:spTgt spid="19"/>
                                        </p:tgtEl>
                                      </p:cBhvr>
                                    </p:animEffect>
                                  </p:childTnLst>
                                </p:cTn>
                              </p:par>
                              <p:par>
                                <p:cTn id="32" presetID="53" presetClass="entr" presetSubtype="16" fill="hold" nodeType="with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p:cTn id="34" dur="500" fill="hold"/>
                                        <p:tgtEl>
                                          <p:spTgt spid="3"/>
                                        </p:tgtEl>
                                        <p:attrNameLst>
                                          <p:attrName>ppt_w</p:attrName>
                                        </p:attrNameLst>
                                      </p:cBhvr>
                                      <p:tavLst>
                                        <p:tav tm="0">
                                          <p:val>
                                            <p:fltVal val="0"/>
                                          </p:val>
                                        </p:tav>
                                        <p:tav tm="100000">
                                          <p:val>
                                            <p:strVal val="#ppt_w"/>
                                          </p:val>
                                        </p:tav>
                                      </p:tavLst>
                                    </p:anim>
                                    <p:anim calcmode="lin" valueType="num">
                                      <p:cBhvr>
                                        <p:cTn id="35" dur="500" fill="hold"/>
                                        <p:tgtEl>
                                          <p:spTgt spid="3"/>
                                        </p:tgtEl>
                                        <p:attrNameLst>
                                          <p:attrName>ppt_h</p:attrName>
                                        </p:attrNameLst>
                                      </p:cBhvr>
                                      <p:tavLst>
                                        <p:tav tm="0">
                                          <p:val>
                                            <p:fltVal val="0"/>
                                          </p:val>
                                        </p:tav>
                                        <p:tav tm="100000">
                                          <p:val>
                                            <p:strVal val="#ppt_h"/>
                                          </p:val>
                                        </p:tav>
                                      </p:tavLst>
                                    </p:anim>
                                    <p:animEffect transition="in" filter="fade">
                                      <p:cBhvr>
                                        <p:cTn id="3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9" grpId="0" animBg="1"/>
      <p:bldP spid="2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3052</TotalTime>
  <Words>767</Words>
  <Application>Microsoft Office PowerPoint</Application>
  <PresentationFormat>Custom</PresentationFormat>
  <Paragraphs>124</Paragraphs>
  <Slides>20</Slides>
  <Notes>20</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Inter</vt:lpstr>
      <vt:lpstr>Tahoma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Mr. Sudheer</cp:lastModifiedBy>
  <cp:revision>13</cp:revision>
  <dcterms:created xsi:type="dcterms:W3CDTF">2023-11-09T08:50:53Z</dcterms:created>
  <dcterms:modified xsi:type="dcterms:W3CDTF">2024-01-24T08:37:52Z</dcterms:modified>
</cp:coreProperties>
</file>